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87" r:id="rId3"/>
    <p:sldId id="288" r:id="rId4"/>
    <p:sldId id="297" r:id="rId5"/>
    <p:sldId id="294" r:id="rId6"/>
    <p:sldId id="261" r:id="rId7"/>
    <p:sldId id="270" r:id="rId8"/>
    <p:sldId id="272" r:id="rId9"/>
    <p:sldId id="271" r:id="rId10"/>
    <p:sldId id="263" r:id="rId11"/>
    <p:sldId id="301" r:id="rId12"/>
    <p:sldId id="266" r:id="rId13"/>
    <p:sldId id="273" r:id="rId14"/>
    <p:sldId id="274" r:id="rId15"/>
    <p:sldId id="276" r:id="rId16"/>
    <p:sldId id="277" r:id="rId17"/>
    <p:sldId id="291" r:id="rId18"/>
    <p:sldId id="278" r:id="rId19"/>
    <p:sldId id="292" r:id="rId20"/>
    <p:sldId id="293" r:id="rId21"/>
    <p:sldId id="299" r:id="rId22"/>
    <p:sldId id="307" r:id="rId23"/>
    <p:sldId id="304" r:id="rId24"/>
    <p:sldId id="295" r:id="rId25"/>
    <p:sldId id="300" r:id="rId26"/>
    <p:sldId id="302" r:id="rId27"/>
    <p:sldId id="308" r:id="rId28"/>
    <p:sldId id="321" r:id="rId29"/>
    <p:sldId id="305" r:id="rId30"/>
    <p:sldId id="309" r:id="rId31"/>
    <p:sldId id="311" r:id="rId32"/>
    <p:sldId id="312" r:id="rId33"/>
    <p:sldId id="314" r:id="rId34"/>
    <p:sldId id="315" r:id="rId35"/>
    <p:sldId id="316" r:id="rId36"/>
    <p:sldId id="317" r:id="rId37"/>
    <p:sldId id="318" r:id="rId38"/>
    <p:sldId id="320" r:id="rId39"/>
    <p:sldId id="319" r:id="rId40"/>
    <p:sldId id="280" r:id="rId41"/>
    <p:sldId id="281" r:id="rId42"/>
    <p:sldId id="282" r:id="rId43"/>
    <p:sldId id="283" r:id="rId44"/>
    <p:sldId id="28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78"/>
  </p:normalViewPr>
  <p:slideViewPr>
    <p:cSldViewPr>
      <p:cViewPr>
        <p:scale>
          <a:sx n="80" d="100"/>
          <a:sy n="80" d="100"/>
        </p:scale>
        <p:origin x="-251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836BB-235C-4E90-BB51-A201C58FEC03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5C575-C4E2-45C3-97EE-FA7ED1B07D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2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11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18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19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20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21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28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5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29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30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31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32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33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34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38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39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40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5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897CFD-2963-409F-A30B-DABFB31247E6}" type="slidenum">
              <a:rPr lang="nl-NL" altLang="nl-NL" smtClean="0">
                <a:solidFill>
                  <a:srgbClr val="C0504D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nl-NL" altLang="nl-NL" smtClean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nl-NL" altLang="nl-NL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2980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897CFD-2963-409F-A30B-DABFB31247E6}" type="slidenum">
              <a:rPr lang="nl-NL" altLang="nl-NL" smtClean="0">
                <a:solidFill>
                  <a:srgbClr val="C0504D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nl-NL" altLang="nl-NL" smtClean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nl-NL" altLang="nl-NL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784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897CFD-2963-409F-A30B-DABFB31247E6}" type="slidenum">
              <a:rPr lang="nl-NL" altLang="nl-NL" smtClean="0">
                <a:solidFill>
                  <a:srgbClr val="C0504D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nl-NL" altLang="nl-NL" smtClean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nl-NL" altLang="nl-NL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750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897CFD-2963-409F-A30B-DABFB31247E6}" type="slidenum">
              <a:rPr lang="nl-NL" altLang="nl-NL" smtClean="0">
                <a:solidFill>
                  <a:srgbClr val="C0504D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nl-NL" altLang="nl-NL" smtClean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nl-NL" altLang="nl-NL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937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6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7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8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9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B0190-1F93-4E8B-AB52-1BA0E2597A40}" type="slidenum">
              <a:rPr lang="nl-NL">
                <a:solidFill>
                  <a:srgbClr val="C0504D"/>
                </a:solidFill>
              </a:rPr>
              <a:pPr/>
              <a:t>10</a:t>
            </a:fld>
            <a:endParaRPr lang="nl-NL">
              <a:solidFill>
                <a:srgbClr val="C0504D"/>
              </a:solidFill>
            </a:endParaRPr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699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53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5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2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9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0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9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7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6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8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7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A007-02E1-48C4-9657-C53CC6C473BB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23-10-2017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C2A0A-F0FC-4B8D-A656-C60727C09A69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1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967087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RADIOFREQUENCY ABLATION</a:t>
            </a:r>
            <a:br>
              <a:rPr lang="en-US" sz="3200" dirty="0" smtClean="0"/>
            </a:br>
            <a:r>
              <a:rPr lang="en-US" sz="3200" dirty="0" smtClean="0"/>
              <a:t>IN BARRETT’S ESOPHAGUS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8151" r="25697" b="61136"/>
          <a:stretch/>
        </p:blipFill>
        <p:spPr bwMode="auto">
          <a:xfrm>
            <a:off x="0" y="1556792"/>
            <a:ext cx="9144000" cy="111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al 3"/>
          <p:cNvSpPr/>
          <p:nvPr/>
        </p:nvSpPr>
        <p:spPr>
          <a:xfrm>
            <a:off x="4139952" y="1916832"/>
            <a:ext cx="648072" cy="648072"/>
          </a:xfrm>
          <a:prstGeom prst="ellipse">
            <a:avLst/>
          </a:prstGeom>
          <a:noFill/>
          <a:ln>
            <a:solidFill>
              <a:srgbClr val="3CA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bg1"/>
                </a:solidFill>
              </a:rPr>
              <a:t>Barrx</a:t>
            </a:r>
            <a:r>
              <a:rPr lang="en-US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360 </a:t>
            </a:r>
            <a:r>
              <a:rPr lang="en-US" sz="4000" dirty="0" smtClean="0">
                <a:solidFill>
                  <a:schemeClr val="bg1"/>
                </a:solidFill>
              </a:rPr>
              <a:t>Express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“Self-Sizing RFA balloon”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en-US" sz="3000" dirty="0" err="1" smtClean="0"/>
              <a:t>Theoretical</a:t>
            </a:r>
            <a:r>
              <a:rPr lang="nl-NL" altLang="en-US" sz="3000" dirty="0" smtClean="0"/>
              <a:t> </a:t>
            </a:r>
            <a:r>
              <a:rPr lang="nl-NL" altLang="en-US" sz="3000" dirty="0" err="1" smtClean="0"/>
              <a:t>advantages</a:t>
            </a:r>
            <a:r>
              <a:rPr lang="nl-NL" altLang="en-US" sz="30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nl-NL" altLang="en-US" sz="2400" dirty="0" smtClean="0"/>
              <a:t>Will </a:t>
            </a:r>
            <a:r>
              <a:rPr lang="nl-NL" altLang="en-US" sz="2400" dirty="0" err="1" smtClean="0"/>
              <a:t>adjust</a:t>
            </a:r>
            <a:r>
              <a:rPr lang="nl-NL" altLang="en-US" sz="2400" dirty="0" smtClean="0"/>
              <a:t> </a:t>
            </a:r>
            <a:r>
              <a:rPr lang="nl-NL" altLang="en-US" sz="2400" dirty="0" err="1"/>
              <a:t>to</a:t>
            </a:r>
            <a:r>
              <a:rPr lang="nl-NL" altLang="en-US" sz="2400" dirty="0"/>
              <a:t> </a:t>
            </a:r>
            <a:r>
              <a:rPr lang="nl-NL" altLang="en-US" sz="2400" dirty="0" smtClean="0"/>
              <a:t>esophageal diameter </a:t>
            </a:r>
            <a:r>
              <a:rPr lang="nl-NL" altLang="en-US" sz="2400" dirty="0" smtClean="0">
                <a:sym typeface="Wingdings" panose="05000000000000000000" pitchFamily="2" charset="2"/>
              </a:rPr>
              <a:t> o</a:t>
            </a:r>
            <a:r>
              <a:rPr lang="en-US" sz="2400" dirty="0" err="1" smtClean="0"/>
              <a:t>vercomes</a:t>
            </a:r>
            <a:r>
              <a:rPr lang="en-US" sz="2400" dirty="0" smtClean="0"/>
              <a:t> </a:t>
            </a:r>
            <a:r>
              <a:rPr lang="en-US" sz="2400" dirty="0"/>
              <a:t>discrepancies in diameter in long </a:t>
            </a:r>
            <a:r>
              <a:rPr lang="en-US" sz="2400" dirty="0" smtClean="0"/>
              <a:t>Barrett’s</a:t>
            </a:r>
            <a:endParaRPr lang="nl-NL" altLang="en-US" sz="2400" dirty="0"/>
          </a:p>
          <a:p>
            <a:pPr>
              <a:lnSpc>
                <a:spcPct val="150000"/>
              </a:lnSpc>
            </a:pPr>
            <a:r>
              <a:rPr lang="nl-NL" altLang="en-US" sz="2400" dirty="0" smtClean="0"/>
              <a:t>No </a:t>
            </a:r>
            <a:r>
              <a:rPr lang="nl-NL" altLang="en-US" sz="2400" dirty="0" err="1" smtClean="0"/>
              <a:t>need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for</a:t>
            </a:r>
            <a:r>
              <a:rPr lang="nl-NL" altLang="en-US" sz="2400" dirty="0" smtClean="0"/>
              <a:t> separate </a:t>
            </a:r>
            <a:r>
              <a:rPr lang="nl-NL" altLang="en-US" sz="2400" dirty="0" err="1" smtClean="0"/>
              <a:t>sizing</a:t>
            </a:r>
            <a:r>
              <a:rPr lang="nl-NL" altLang="en-US" sz="2400" dirty="0" smtClean="0"/>
              <a:t> procedure: </a:t>
            </a:r>
            <a:r>
              <a:rPr lang="nl-NL" altLang="en-US" sz="2400" dirty="0" err="1" smtClean="0"/>
              <a:t>less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introductions</a:t>
            </a:r>
            <a:r>
              <a:rPr lang="nl-NL" altLang="en-US" sz="2400" dirty="0" smtClean="0"/>
              <a:t>, </a:t>
            </a:r>
            <a:r>
              <a:rPr lang="nl-NL" altLang="en-US" sz="2400" dirty="0" err="1" smtClean="0"/>
              <a:t>shorter</a:t>
            </a:r>
            <a:r>
              <a:rPr lang="nl-NL" altLang="en-US" sz="2400" dirty="0" smtClean="0"/>
              <a:t> </a:t>
            </a:r>
            <a:r>
              <a:rPr lang="nl-NL" altLang="en-US" sz="2400" dirty="0"/>
              <a:t>procedure time</a:t>
            </a:r>
          </a:p>
          <a:p>
            <a:pPr>
              <a:lnSpc>
                <a:spcPct val="150000"/>
              </a:lnSpc>
            </a:pPr>
            <a:endParaRPr lang="nl-NL" altLang="en-US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8" name="jacquesALE14rev4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074.39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3794044"/>
            <a:ext cx="4963683" cy="27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Dutch multicenter pilot study in 30 patients using the Express 360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5496" y="1412776"/>
            <a:ext cx="9108504" cy="4525963"/>
          </a:xfrm>
        </p:spPr>
        <p:txBody>
          <a:bodyPr/>
          <a:lstStyle/>
          <a:p>
            <a:pPr marL="0" indent="0">
              <a:buNone/>
            </a:pPr>
            <a:r>
              <a:rPr lang="nl-NL" sz="3000" dirty="0" smtClean="0"/>
              <a:t/>
            </a:r>
            <a:br>
              <a:rPr lang="nl-NL" sz="3000" dirty="0" smtClean="0"/>
            </a:br>
            <a:endParaRPr lang="nl-NL" sz="3000" dirty="0" smtClean="0"/>
          </a:p>
          <a:p>
            <a:pPr marL="0" indent="0">
              <a:buNone/>
            </a:pPr>
            <a:r>
              <a:rPr lang="nl-NL" dirty="0" smtClean="0"/>
              <a:t>Standard </a:t>
            </a:r>
            <a:r>
              <a:rPr lang="nl-NL" dirty="0" err="1" smtClean="0"/>
              <a:t>ablation</a:t>
            </a:r>
            <a:r>
              <a:rPr lang="nl-NL" dirty="0" smtClean="0"/>
              <a:t> </a:t>
            </a:r>
            <a:r>
              <a:rPr lang="nl-NL" dirty="0" err="1" smtClean="0"/>
              <a:t>regimen</a:t>
            </a:r>
            <a:r>
              <a:rPr lang="nl-NL" dirty="0" smtClean="0"/>
              <a:t>: 12J/cm</a:t>
            </a:r>
            <a:r>
              <a:rPr lang="nl-NL" baseline="30000" dirty="0" smtClean="0"/>
              <a:t>2</a:t>
            </a:r>
            <a:r>
              <a:rPr lang="nl-NL" dirty="0" smtClean="0"/>
              <a:t> – clean – </a:t>
            </a:r>
            <a:r>
              <a:rPr lang="nl-NL" dirty="0"/>
              <a:t>12J/cm</a:t>
            </a:r>
            <a:r>
              <a:rPr lang="nl-NL" baseline="30000" dirty="0"/>
              <a:t>2</a:t>
            </a:r>
            <a:r>
              <a:rPr lang="nl-NL" dirty="0"/>
              <a:t> 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sz="1200" dirty="0" smtClean="0"/>
              <a:t> </a:t>
            </a:r>
            <a:endParaRPr lang="nl-NL" sz="2300" dirty="0" smtClean="0"/>
          </a:p>
        </p:txBody>
      </p:sp>
      <p:grpSp>
        <p:nvGrpSpPr>
          <p:cNvPr id="2" name="Groeperen 1"/>
          <p:cNvGrpSpPr>
            <a:grpSpLocks noChangeAspect="1"/>
          </p:cNvGrpSpPr>
          <p:nvPr/>
        </p:nvGrpSpPr>
        <p:grpSpPr>
          <a:xfrm>
            <a:off x="539552" y="3429000"/>
            <a:ext cx="8053115" cy="2164542"/>
            <a:chOff x="1055863" y="3640722"/>
            <a:chExt cx="6445693" cy="173249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863" y="3640722"/>
              <a:ext cx="2149723" cy="173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586" y="3640722"/>
              <a:ext cx="2164617" cy="173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640722"/>
              <a:ext cx="2137468" cy="173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96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Dutch multicenter pilot study in 30 patients using the Express 360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5496" y="1639341"/>
            <a:ext cx="8928992" cy="4525963"/>
          </a:xfrm>
        </p:spPr>
        <p:txBody>
          <a:bodyPr/>
          <a:lstStyle/>
          <a:p>
            <a:r>
              <a:rPr lang="nl-NL" sz="2600" dirty="0" err="1" smtClean="0"/>
              <a:t>Primary</a:t>
            </a:r>
            <a:r>
              <a:rPr lang="nl-NL" sz="2600" dirty="0" smtClean="0"/>
              <a:t> </a:t>
            </a:r>
            <a:r>
              <a:rPr lang="nl-NL" sz="2600" dirty="0" err="1" smtClean="0"/>
              <a:t>outcome</a:t>
            </a:r>
            <a:r>
              <a:rPr lang="nl-NL" sz="2600" dirty="0" smtClean="0"/>
              <a:t>: BE </a:t>
            </a:r>
            <a:r>
              <a:rPr lang="nl-NL" sz="2600" dirty="0" err="1" smtClean="0"/>
              <a:t>regression</a:t>
            </a:r>
            <a:r>
              <a:rPr lang="nl-NL" sz="2600" dirty="0" smtClean="0"/>
              <a:t> 3 mo </a:t>
            </a:r>
            <a:r>
              <a:rPr lang="nl-NL" sz="2600" dirty="0" err="1" smtClean="0"/>
              <a:t>after</a:t>
            </a:r>
            <a:r>
              <a:rPr lang="nl-NL" sz="2600" dirty="0" smtClean="0"/>
              <a:t> Express treatment</a:t>
            </a:r>
            <a:endParaRPr lang="nl-NL" sz="2600" dirty="0"/>
          </a:p>
          <a:p>
            <a:pPr lvl="1"/>
            <a:r>
              <a:rPr lang="nl-NL" sz="2200" dirty="0" err="1" smtClean="0"/>
              <a:t>Photos</a:t>
            </a:r>
            <a:r>
              <a:rPr lang="nl-NL" sz="2200" dirty="0" smtClean="0"/>
              <a:t> of </a:t>
            </a:r>
            <a:r>
              <a:rPr lang="nl-NL" sz="2200" dirty="0" err="1" smtClean="0"/>
              <a:t>every</a:t>
            </a:r>
            <a:r>
              <a:rPr lang="nl-NL" sz="2200" dirty="0" smtClean="0"/>
              <a:t> cm of BE segment </a:t>
            </a:r>
            <a:r>
              <a:rPr lang="nl-NL" sz="2200" dirty="0" err="1" smtClean="0"/>
              <a:t>before</a:t>
            </a:r>
            <a:r>
              <a:rPr lang="nl-NL" sz="2200" dirty="0" smtClean="0"/>
              <a:t> </a:t>
            </a:r>
            <a:r>
              <a:rPr lang="nl-NL" sz="2200" dirty="0" err="1" smtClean="0"/>
              <a:t>and</a:t>
            </a:r>
            <a:r>
              <a:rPr lang="nl-NL" sz="2200" dirty="0" smtClean="0"/>
              <a:t> </a:t>
            </a:r>
            <a:r>
              <a:rPr lang="nl-NL" sz="2200" dirty="0" err="1" smtClean="0"/>
              <a:t>after</a:t>
            </a:r>
            <a:r>
              <a:rPr lang="nl-NL" sz="2200" dirty="0" smtClean="0"/>
              <a:t> treatment</a:t>
            </a:r>
          </a:p>
          <a:p>
            <a:pPr lvl="1"/>
            <a:r>
              <a:rPr lang="nl-NL" sz="2200" dirty="0" err="1" smtClean="0"/>
              <a:t>Scored</a:t>
            </a:r>
            <a:r>
              <a:rPr lang="nl-NL" sz="2200" dirty="0" smtClean="0"/>
              <a:t> </a:t>
            </a:r>
            <a:r>
              <a:rPr lang="nl-NL" sz="2200" dirty="0" err="1" smtClean="0"/>
              <a:t>seperately</a:t>
            </a:r>
            <a:r>
              <a:rPr lang="nl-NL" sz="2200" dirty="0" smtClean="0"/>
              <a:t> </a:t>
            </a:r>
            <a:r>
              <a:rPr lang="nl-NL" sz="2200" dirty="0" err="1" smtClean="0"/>
              <a:t>by</a:t>
            </a:r>
            <a:r>
              <a:rPr lang="nl-NL" sz="2200" dirty="0" smtClean="0"/>
              <a:t> 2 </a:t>
            </a:r>
            <a:r>
              <a:rPr lang="nl-NL" sz="2200" dirty="0" err="1" smtClean="0"/>
              <a:t>endoscopists</a:t>
            </a:r>
            <a:endParaRPr lang="nl-NL" sz="2200" dirty="0" smtClean="0"/>
          </a:p>
          <a:p>
            <a:pPr lvl="1"/>
            <a:r>
              <a:rPr lang="nl-NL" sz="2200" dirty="0" err="1" smtClean="0"/>
              <a:t>Mean</a:t>
            </a:r>
            <a:r>
              <a:rPr lang="nl-NL" sz="2200" dirty="0" smtClean="0"/>
              <a:t> score per </a:t>
            </a:r>
            <a:r>
              <a:rPr lang="nl-NL" sz="2200" dirty="0" err="1" smtClean="0"/>
              <a:t>patient</a:t>
            </a:r>
            <a:endParaRPr lang="nl-NL" sz="2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15" y="4078961"/>
            <a:ext cx="4237754" cy="208634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958477" y="3502897"/>
            <a:ext cx="2893443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Pre-treatment: C8M10 BE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411973" y="3491427"/>
            <a:ext cx="2893443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Post treatment: </a:t>
            </a:r>
            <a:r>
              <a:rPr lang="nl-NL" sz="1600" dirty="0" err="1" smtClean="0">
                <a:solidFill>
                  <a:schemeClr val="tx1"/>
                </a:solidFill>
              </a:rPr>
              <a:t>regression</a:t>
            </a:r>
            <a:r>
              <a:rPr lang="nl-NL" sz="1600" dirty="0" smtClean="0">
                <a:solidFill>
                  <a:schemeClr val="tx1"/>
                </a:solidFill>
              </a:rPr>
              <a:t> 95%</a:t>
            </a:r>
            <a:endParaRPr lang="nl-NL" sz="1600" dirty="0">
              <a:solidFill>
                <a:schemeClr val="tx1"/>
              </a:solidFill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4720001" y="4018403"/>
            <a:ext cx="4154743" cy="2146901"/>
            <a:chOff x="107950" y="1519238"/>
            <a:chExt cx="8766178" cy="4573587"/>
          </a:xfrm>
        </p:grpSpPr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07950" y="1557338"/>
              <a:ext cx="8766178" cy="4535487"/>
              <a:chOff x="107504" y="1556792"/>
              <a:chExt cx="8767155" cy="4536504"/>
            </a:xfrm>
          </p:grpSpPr>
          <p:pic>
            <p:nvPicPr>
              <p:cNvPr id="29" name="Picture 3" descr="\\amc.intra\users\C\cmsondermeijer\home\self sizer BARRX\fotos pre post\Carine\frankhuizen\post ablatie\Frankhuizen_Antonius_Oesofago-Gastro-Duodenoscopie_20150119_163597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556792"/>
                <a:ext cx="2953944" cy="2268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" descr="\\amc.intra\users\C\cmsondermeijer\home\self sizer BARRX\fotos pre post\Carine\frankhuizen\post ablatie\Frankhuizen_Antonius_Oesofago-Gastro-Duodenoscopie_20150119_163597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869" y="1556792"/>
                <a:ext cx="2953944" cy="2268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1" descr="\\amc.intra\users\C\cmsondermeijer\home\self sizer BARRX\fotos pre post\Carine\frankhuizen\post ablatie\Frankhuizen_Antonius_Oesofago-Gastro-Duodenoscopie_20150119_1635979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8141" y="1556792"/>
                <a:ext cx="2916518" cy="2268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3" descr="\\amc.intra\users\C\cmsondermeijer\home\self sizer BARRX\fotos pre post\Carine\frankhuizen\post ablatie\Frankhuizen_Antonius_Oesofago-Gastro-Duodenoscopie_20150119_1635983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36" y="3825044"/>
                <a:ext cx="2953944" cy="2268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" descr="\\amc.intra\users\C\cmsondermeijer\home\self sizer BARRX\fotos pre post\Carine\frankhuizen\post ablatie\Frankhuizen_Antonius_Oesofago-Gastro-Duodenoscopie_20150119_1635981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3279" y="3825044"/>
                <a:ext cx="2877432" cy="2268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 descr="\\amc.intra\users\C\cmsondermeijer\home\self sizer BARRX\fotos pre post\Carine\frankhuizen\post ablatie\Frankhuizen_Antonius_Oesofago-Gastro-Duodenoscopie_20150119_1635985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2886" y="3791260"/>
                <a:ext cx="2971770" cy="2295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Ovaal 22"/>
            <p:cNvSpPr/>
            <p:nvPr/>
          </p:nvSpPr>
          <p:spPr>
            <a:xfrm rot="20513447">
              <a:off x="7516813" y="1519238"/>
              <a:ext cx="936625" cy="163988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4" name="Ovaal 23"/>
            <p:cNvSpPr/>
            <p:nvPr/>
          </p:nvSpPr>
          <p:spPr>
            <a:xfrm>
              <a:off x="1258888" y="1844675"/>
              <a:ext cx="936625" cy="57626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5" name="Ovaal 24"/>
            <p:cNvSpPr/>
            <p:nvPr/>
          </p:nvSpPr>
          <p:spPr>
            <a:xfrm>
              <a:off x="1692275" y="2636838"/>
              <a:ext cx="358775" cy="2159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6" name="Ovaal 25"/>
            <p:cNvSpPr/>
            <p:nvPr/>
          </p:nvSpPr>
          <p:spPr>
            <a:xfrm>
              <a:off x="3419475" y="3141663"/>
              <a:ext cx="360363" cy="2159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7" name="Ovaal 26"/>
            <p:cNvSpPr/>
            <p:nvPr/>
          </p:nvSpPr>
          <p:spPr>
            <a:xfrm>
              <a:off x="3779838" y="3357563"/>
              <a:ext cx="215900" cy="14287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8" name="Ovaal 27"/>
            <p:cNvSpPr/>
            <p:nvPr/>
          </p:nvSpPr>
          <p:spPr>
            <a:xfrm>
              <a:off x="684213" y="2708275"/>
              <a:ext cx="719137" cy="50482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994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628800"/>
            <a:ext cx="8928992" cy="5107458"/>
          </a:xfrm>
        </p:spPr>
        <p:txBody>
          <a:bodyPr>
            <a:normAutofit lnSpcReduction="10000"/>
          </a:bodyPr>
          <a:lstStyle/>
          <a:p>
            <a:r>
              <a:rPr lang="nl-NL" altLang="en-US" sz="2800" dirty="0" err="1"/>
              <a:t>Median</a:t>
            </a:r>
            <a:r>
              <a:rPr lang="nl-NL" altLang="en-US" sz="2800" dirty="0"/>
              <a:t> BE </a:t>
            </a:r>
            <a:r>
              <a:rPr lang="nl-NL" altLang="en-US" sz="2800" dirty="0" err="1"/>
              <a:t>regression</a:t>
            </a:r>
            <a:r>
              <a:rPr lang="nl-NL" altLang="en-US" sz="2800" dirty="0"/>
              <a:t> </a:t>
            </a:r>
            <a:r>
              <a:rPr lang="nl-NL" altLang="en-US" sz="2800" dirty="0" smtClean="0"/>
              <a:t>at 3 </a:t>
            </a:r>
            <a:r>
              <a:rPr lang="nl-NL" altLang="en-US" sz="2800" dirty="0" err="1" smtClean="0"/>
              <a:t>months</a:t>
            </a:r>
            <a:r>
              <a:rPr lang="nl-NL" altLang="en-US" sz="2800" dirty="0" smtClean="0"/>
              <a:t>: </a:t>
            </a:r>
            <a:r>
              <a:rPr lang="nl-NL" altLang="en-US" sz="2800" dirty="0"/>
              <a:t>90% (IQR 77-95</a:t>
            </a:r>
            <a:r>
              <a:rPr lang="nl-NL" altLang="en-US" sz="2800" dirty="0" smtClean="0"/>
              <a:t>)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endParaRPr lang="nl-NL" sz="1700" dirty="0" smtClean="0"/>
          </a:p>
          <a:p>
            <a:r>
              <a:rPr lang="nl-NL" sz="2800" dirty="0" err="1" smtClean="0"/>
              <a:t>Median</a:t>
            </a:r>
            <a:r>
              <a:rPr lang="nl-NL" sz="2800" dirty="0" smtClean="0"/>
              <a:t> procedure time: 31 minutes</a:t>
            </a:r>
            <a:br>
              <a:rPr lang="nl-NL" sz="2800" dirty="0" smtClean="0"/>
            </a:br>
            <a:endParaRPr lang="nl-NL" sz="1700" dirty="0" smtClean="0"/>
          </a:p>
          <a:p>
            <a:r>
              <a:rPr lang="nl-NL" sz="2800" dirty="0" smtClean="0"/>
              <a:t>Adverse events 360 Express procedure</a:t>
            </a:r>
          </a:p>
          <a:p>
            <a:pPr lvl="1"/>
            <a:r>
              <a:rPr lang="en-US" sz="2600" dirty="0"/>
              <a:t>mucosal </a:t>
            </a:r>
            <a:r>
              <a:rPr lang="en-US" sz="2600" dirty="0" smtClean="0"/>
              <a:t>laceration (n=1)</a:t>
            </a:r>
          </a:p>
          <a:p>
            <a:pPr lvl="1"/>
            <a:r>
              <a:rPr lang="en-US" sz="2600" dirty="0" smtClean="0"/>
              <a:t>atrial </a:t>
            </a:r>
            <a:r>
              <a:rPr lang="en-US" sz="2600" dirty="0"/>
              <a:t>fibrillation (n=1)</a:t>
            </a:r>
          </a:p>
          <a:p>
            <a:pPr lvl="1"/>
            <a:r>
              <a:rPr lang="en-US" sz="2600" dirty="0" smtClean="0"/>
              <a:t>vomiting </a:t>
            </a:r>
            <a:r>
              <a:rPr lang="en-US" sz="2600" dirty="0"/>
              <a:t>and </a:t>
            </a:r>
            <a:r>
              <a:rPr lang="en-US" sz="2600" dirty="0" smtClean="0"/>
              <a:t>dysphagia without stricture </a:t>
            </a:r>
            <a:r>
              <a:rPr lang="en-US" sz="2600" dirty="0"/>
              <a:t>(n=1)</a:t>
            </a:r>
            <a:endParaRPr lang="en-US" sz="2600" dirty="0" smtClean="0"/>
          </a:p>
          <a:p>
            <a:pPr lvl="1"/>
            <a:r>
              <a:rPr lang="en-US" sz="2600" dirty="0" smtClean="0"/>
              <a:t>dysregulated </a:t>
            </a:r>
            <a:r>
              <a:rPr lang="en-US" sz="2600" dirty="0"/>
              <a:t>diabetes (n=1</a:t>
            </a:r>
            <a:r>
              <a:rPr lang="en-US" sz="2600" dirty="0" smtClean="0"/>
              <a:t>)</a:t>
            </a:r>
            <a:br>
              <a:rPr lang="en-US" sz="2600" dirty="0" smtClean="0"/>
            </a:br>
            <a:endParaRPr lang="en-US" sz="1600" dirty="0" smtClean="0"/>
          </a:p>
          <a:p>
            <a:r>
              <a:rPr lang="en-US" sz="2800" dirty="0" smtClean="0"/>
              <a:t>In 7/30 (23%) esophageal scarring seen at 3 </a:t>
            </a:r>
            <a:r>
              <a:rPr lang="en-US" sz="2800" dirty="0" err="1" smtClean="0"/>
              <a:t>mo</a:t>
            </a:r>
            <a:r>
              <a:rPr lang="en-US" sz="2800" dirty="0" smtClean="0"/>
              <a:t> FU. However, no symptomatic strictures</a:t>
            </a:r>
          </a:p>
          <a:p>
            <a:endParaRPr lang="en-US" dirty="0"/>
          </a:p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107504" y="6453336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Belghazi et al. GIE 2016;83:AB555</a:t>
            </a:r>
            <a:endParaRPr lang="nl-NL" sz="1400" dirty="0"/>
          </a:p>
        </p:txBody>
      </p:sp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Outcomes multicenter pilot study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altLang="nl-NL" dirty="0" smtClean="0">
                <a:solidFill>
                  <a:schemeClr val="bg1"/>
                </a:solidFill>
              </a:rPr>
              <a:t> </a:t>
            </a:r>
            <a:br>
              <a:rPr lang="en-US" altLang="nl-NL" dirty="0" smtClean="0">
                <a:solidFill>
                  <a:schemeClr val="bg1"/>
                </a:solidFill>
              </a:rPr>
            </a:br>
            <a:endParaRPr lang="nl-NL" altLang="nl-NL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nl-NL" sz="4000" dirty="0" err="1">
                <a:solidFill>
                  <a:schemeClr val="bg1"/>
                </a:solidFill>
              </a:rPr>
              <a:t>After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dirty="0" err="1">
                <a:solidFill>
                  <a:schemeClr val="bg1"/>
                </a:solidFill>
              </a:rPr>
              <a:t>subsequent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dirty="0" err="1">
                <a:solidFill>
                  <a:schemeClr val="bg1"/>
                </a:solidFill>
              </a:rPr>
              <a:t>focal</a:t>
            </a:r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dirty="0" smtClean="0">
                <a:solidFill>
                  <a:schemeClr val="bg1"/>
                </a:solidFill>
              </a:rPr>
              <a:t>RFA </a:t>
            </a:r>
            <a:r>
              <a:rPr lang="nl-NL" sz="4000" dirty="0" err="1" smtClean="0">
                <a:solidFill>
                  <a:schemeClr val="bg1"/>
                </a:solidFill>
              </a:rPr>
              <a:t>sessions</a:t>
            </a:r>
            <a:endParaRPr lang="en-US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79512" y="1412776"/>
            <a:ext cx="8928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Complete </a:t>
            </a:r>
            <a:r>
              <a:rPr lang="nl-NL" dirty="0" err="1" smtClean="0"/>
              <a:t>eradication</a:t>
            </a:r>
            <a:r>
              <a:rPr lang="nl-NL" dirty="0" smtClean="0"/>
              <a:t> of </a:t>
            </a:r>
            <a:r>
              <a:rPr lang="nl-NL" dirty="0" err="1" smtClean="0"/>
              <a:t>dysplasia</a:t>
            </a:r>
            <a:r>
              <a:rPr lang="nl-NL" dirty="0" smtClean="0"/>
              <a:t> in 97%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/>
              <a:t>Complete </a:t>
            </a:r>
            <a:r>
              <a:rPr lang="nl-NL" dirty="0" err="1"/>
              <a:t>eradication</a:t>
            </a:r>
            <a:r>
              <a:rPr lang="nl-NL" dirty="0"/>
              <a:t> of </a:t>
            </a:r>
            <a:r>
              <a:rPr lang="nl-NL" dirty="0" err="1" smtClean="0"/>
              <a:t>intestinal</a:t>
            </a:r>
            <a:r>
              <a:rPr lang="nl-NL" dirty="0" smtClean="0"/>
              <a:t> </a:t>
            </a:r>
            <a:r>
              <a:rPr lang="nl-NL" dirty="0" err="1" smtClean="0"/>
              <a:t>metaplasia</a:t>
            </a:r>
            <a:r>
              <a:rPr lang="nl-NL" dirty="0" smtClean="0"/>
              <a:t> in 87%</a:t>
            </a:r>
          </a:p>
          <a:p>
            <a:endParaRPr lang="nl-NL" dirty="0"/>
          </a:p>
          <a:p>
            <a:r>
              <a:rPr lang="nl-NL" dirty="0" err="1" smtClean="0"/>
              <a:t>Symptomatic</a:t>
            </a:r>
            <a:r>
              <a:rPr lang="nl-NL" dirty="0" smtClean="0"/>
              <a:t> </a:t>
            </a:r>
            <a:r>
              <a:rPr lang="nl-NL" dirty="0" err="1" smtClean="0"/>
              <a:t>stenosis</a:t>
            </a:r>
            <a:r>
              <a:rPr lang="nl-NL" dirty="0" smtClean="0"/>
              <a:t> in 10% of </a:t>
            </a:r>
            <a:r>
              <a:rPr lang="nl-NL" dirty="0" err="1" smtClean="0"/>
              <a:t>patients</a:t>
            </a:r>
            <a:r>
              <a:rPr lang="nl-NL" dirty="0" smtClean="0"/>
              <a:t>, </a:t>
            </a:r>
            <a:r>
              <a:rPr lang="nl-NL" dirty="0" err="1" smtClean="0"/>
              <a:t>requiring</a:t>
            </a:r>
            <a:r>
              <a:rPr lang="nl-NL" dirty="0" smtClean="0"/>
              <a:t> </a:t>
            </a:r>
            <a:r>
              <a:rPr lang="nl-NL" dirty="0" err="1" smtClean="0"/>
              <a:t>median</a:t>
            </a:r>
            <a:r>
              <a:rPr lang="nl-NL" dirty="0" smtClean="0"/>
              <a:t> of 1 </a:t>
            </a:r>
            <a:r>
              <a:rPr lang="nl-NL" dirty="0" err="1" smtClean="0"/>
              <a:t>dilation</a:t>
            </a:r>
            <a:r>
              <a:rPr lang="nl-NL" dirty="0" smtClean="0"/>
              <a:t> </a:t>
            </a:r>
            <a:r>
              <a:rPr lang="nl-NL" dirty="0" err="1" smtClean="0"/>
              <a:t>sessions</a:t>
            </a:r>
            <a:endParaRPr lang="nl-NL" dirty="0" smtClean="0"/>
          </a:p>
          <a:p>
            <a:endParaRPr lang="nl-NL" sz="3600" dirty="0"/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7504" y="6453336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Belghazi et al. GIE 2016;83:AB555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0868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Conclusions pilot study Express 360 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/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711349"/>
            <a:ext cx="8928992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nl-NL" sz="2800" dirty="0" err="1" smtClean="0"/>
              <a:t>Circumferential</a:t>
            </a:r>
            <a:r>
              <a:rPr lang="nl-NL" sz="2800" dirty="0" smtClean="0"/>
              <a:t> RFA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the</a:t>
            </a:r>
            <a:r>
              <a:rPr lang="nl-NL" sz="2800" dirty="0" smtClean="0"/>
              <a:t> </a:t>
            </a:r>
            <a:r>
              <a:rPr lang="nl-NL" sz="2800" dirty="0"/>
              <a:t>360 Express </a:t>
            </a:r>
            <a:r>
              <a:rPr lang="nl-NL" sz="2800" dirty="0" err="1" smtClean="0"/>
              <a:t>using</a:t>
            </a:r>
            <a:r>
              <a:rPr lang="nl-NL" sz="2800" dirty="0" smtClean="0"/>
              <a:t> </a:t>
            </a:r>
            <a:r>
              <a:rPr lang="nl-NL" sz="2800" dirty="0" err="1" smtClean="0"/>
              <a:t>the</a:t>
            </a:r>
            <a:r>
              <a:rPr lang="nl-NL" sz="2800" dirty="0" smtClean="0"/>
              <a:t> standard </a:t>
            </a:r>
            <a:r>
              <a:rPr lang="nl-NL" sz="2800" dirty="0" err="1" smtClean="0"/>
              <a:t>ablation</a:t>
            </a:r>
            <a:r>
              <a:rPr lang="nl-NL" sz="2800" dirty="0" smtClean="0"/>
              <a:t> </a:t>
            </a:r>
            <a:r>
              <a:rPr lang="nl-NL" sz="2800" dirty="0" err="1" smtClean="0"/>
              <a:t>regimen</a:t>
            </a:r>
            <a:r>
              <a:rPr lang="nl-NL" sz="2800" dirty="0" smtClean="0"/>
              <a:t> (</a:t>
            </a:r>
            <a:r>
              <a:rPr lang="nl-NL" sz="2800" dirty="0"/>
              <a:t>12J/cm</a:t>
            </a:r>
            <a:r>
              <a:rPr lang="nl-NL" sz="2800" baseline="30000" dirty="0"/>
              <a:t>2</a:t>
            </a:r>
            <a:r>
              <a:rPr lang="nl-NL" sz="2800" dirty="0"/>
              <a:t> – clean – </a:t>
            </a:r>
            <a:r>
              <a:rPr lang="nl-NL" sz="2800" dirty="0" smtClean="0"/>
              <a:t>12J/cm</a:t>
            </a:r>
            <a:r>
              <a:rPr lang="nl-NL" sz="2800" baseline="30000" dirty="0" smtClean="0"/>
              <a:t>2)</a:t>
            </a:r>
            <a:r>
              <a:rPr lang="nl-NL" sz="2800" dirty="0" smtClean="0"/>
              <a:t> is </a:t>
            </a:r>
            <a:r>
              <a:rPr lang="nl-NL" sz="2800" dirty="0" err="1" smtClean="0"/>
              <a:t>highly</a:t>
            </a:r>
            <a:r>
              <a:rPr lang="nl-NL" sz="2800" dirty="0" smtClean="0"/>
              <a:t> </a:t>
            </a:r>
            <a:r>
              <a:rPr lang="nl-NL" sz="2800" dirty="0" err="1" smtClean="0"/>
              <a:t>effective</a:t>
            </a:r>
            <a:r>
              <a:rPr lang="nl-NL" sz="2800" dirty="0" smtClean="0"/>
              <a:t> in </a:t>
            </a:r>
            <a:r>
              <a:rPr lang="nl-NL" sz="2800" dirty="0" err="1" smtClean="0"/>
              <a:t>eradicating</a:t>
            </a:r>
            <a:r>
              <a:rPr lang="nl-NL" sz="2800" dirty="0" smtClean="0"/>
              <a:t> BE </a:t>
            </a:r>
            <a:r>
              <a:rPr lang="nl-NL" sz="2800" dirty="0" err="1" smtClean="0"/>
              <a:t>with</a:t>
            </a:r>
            <a:r>
              <a:rPr lang="nl-NL" sz="2800" dirty="0" smtClean="0"/>
              <a:t> 90% </a:t>
            </a:r>
            <a:r>
              <a:rPr lang="nl-NL" sz="2800" dirty="0" err="1" smtClean="0"/>
              <a:t>regression</a:t>
            </a:r>
            <a:r>
              <a:rPr lang="nl-NL" sz="2800" dirty="0" smtClean="0"/>
              <a:t> </a:t>
            </a:r>
            <a:r>
              <a:rPr lang="nl-NL" sz="2800" dirty="0" err="1" smtClean="0"/>
              <a:t>after</a:t>
            </a:r>
            <a:r>
              <a:rPr lang="nl-NL" sz="2800" dirty="0" smtClean="0"/>
              <a:t> a single 360 Express procedure</a:t>
            </a:r>
          </a:p>
          <a:p>
            <a:pPr>
              <a:lnSpc>
                <a:spcPct val="130000"/>
              </a:lnSpc>
            </a:pPr>
            <a:endParaRPr lang="nl-NL" sz="2800" dirty="0"/>
          </a:p>
          <a:p>
            <a:pPr>
              <a:lnSpc>
                <a:spcPct val="130000"/>
              </a:lnSpc>
            </a:pPr>
            <a:r>
              <a:rPr lang="en-US" sz="2800" dirty="0" smtClean="0"/>
              <a:t>However, concerns regarding the stenosis risk based on a </a:t>
            </a:r>
            <a:br>
              <a:rPr lang="en-US" sz="2800" dirty="0" smtClean="0"/>
            </a:br>
            <a:r>
              <a:rPr lang="en-US" sz="2800" dirty="0" smtClean="0"/>
              <a:t>theoretically </a:t>
            </a:r>
            <a:r>
              <a:rPr lang="en-US" sz="2800" dirty="0"/>
              <a:t>higher stenosis </a:t>
            </a:r>
            <a:r>
              <a:rPr lang="en-US" sz="2800" dirty="0" smtClean="0"/>
              <a:t>risk compared with the </a:t>
            </a:r>
            <a:r>
              <a:rPr lang="en-US" sz="2800" dirty="0" err="1" smtClean="0"/>
              <a:t>Barrx</a:t>
            </a:r>
            <a:r>
              <a:rPr lang="en-US" sz="2800" dirty="0" smtClean="0"/>
              <a:t> 360 system and esophageal scarring in </a:t>
            </a:r>
            <a:r>
              <a:rPr lang="en-US" sz="2800" dirty="0"/>
              <a:t>23</a:t>
            </a:r>
            <a:r>
              <a:rPr lang="en-US" sz="2800" dirty="0" smtClean="0"/>
              <a:t>% of patients after a single 360 Express procedure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09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313184" y="269776"/>
            <a:ext cx="843528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Higher </a:t>
            </a:r>
            <a:r>
              <a:rPr lang="en-US" sz="4000" dirty="0">
                <a:solidFill>
                  <a:schemeClr val="bg1"/>
                </a:solidFill>
              </a:rPr>
              <a:t>stenosis </a:t>
            </a:r>
            <a:r>
              <a:rPr lang="en-US" sz="4000" dirty="0" smtClean="0">
                <a:solidFill>
                  <a:schemeClr val="bg1"/>
                </a:solidFill>
              </a:rPr>
              <a:t>risk with 360 </a:t>
            </a:r>
            <a:r>
              <a:rPr lang="en-US" sz="4000" smtClean="0">
                <a:solidFill>
                  <a:schemeClr val="bg1"/>
                </a:solidFill>
              </a:rPr>
              <a:t>Express?</a:t>
            </a:r>
            <a:endParaRPr lang="nl-NL" altLang="nl-NL" sz="40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711349"/>
            <a:ext cx="8928992" cy="4874766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Barrx</a:t>
            </a:r>
            <a:r>
              <a:rPr lang="en-US" sz="2800" dirty="0" smtClean="0"/>
              <a:t> </a:t>
            </a:r>
            <a:r>
              <a:rPr lang="en-US" sz="2800" dirty="0"/>
              <a:t>360 </a:t>
            </a:r>
            <a:r>
              <a:rPr lang="en-US" sz="2800" dirty="0" smtClean="0"/>
              <a:t>system: ablation </a:t>
            </a:r>
            <a:r>
              <a:rPr lang="en-US" sz="2800" dirty="0"/>
              <a:t>catheter is chosen based on the smallest measured </a:t>
            </a:r>
            <a:r>
              <a:rPr lang="en-US" sz="2800" dirty="0" smtClean="0"/>
              <a:t>esophageal diameter</a:t>
            </a:r>
          </a:p>
          <a:p>
            <a:r>
              <a:rPr lang="en-US" sz="2800" dirty="0" smtClean="0"/>
              <a:t>Express 360: will self-adjust which results in optimal contact between the electrode and esophageal wall</a:t>
            </a:r>
          </a:p>
          <a:p>
            <a:endParaRPr lang="en-US" sz="2800" dirty="0"/>
          </a:p>
          <a:p>
            <a:r>
              <a:rPr lang="en-US" sz="2800" dirty="0" smtClean="0"/>
              <a:t>More optimal contact with the Express </a:t>
            </a:r>
            <a:r>
              <a:rPr lang="en-US" sz="2800" dirty="0" err="1" smtClean="0"/>
              <a:t>ystem</a:t>
            </a:r>
            <a:r>
              <a:rPr lang="en-US" sz="2800" dirty="0" smtClean="0"/>
              <a:t> is inevitably associated with more energy being delivered to the Barrett’s segment that the traditional </a:t>
            </a:r>
            <a:r>
              <a:rPr lang="en-US" sz="2800" dirty="0" err="1" smtClean="0"/>
              <a:t>Barrx</a:t>
            </a:r>
            <a:r>
              <a:rPr lang="en-US" sz="2800" dirty="0" smtClean="0"/>
              <a:t> 360 system.</a:t>
            </a:r>
          </a:p>
        </p:txBody>
      </p:sp>
    </p:spTree>
    <p:extLst>
      <p:ext uri="{BB962C8B-B14F-4D97-AF65-F5344CB8AC3E}">
        <p14:creationId xmlns:p14="http://schemas.microsoft.com/office/powerpoint/2010/main" val="19007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251520" y="269776"/>
            <a:ext cx="843528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Lowering energy settings to </a:t>
            </a:r>
            <a:r>
              <a:rPr lang="en-US" sz="4000" dirty="0">
                <a:solidFill>
                  <a:schemeClr val="bg1"/>
                </a:solidFill>
              </a:rPr>
              <a:t>10J/cm</a:t>
            </a:r>
            <a:r>
              <a:rPr lang="en-US" sz="4000" baseline="30000" dirty="0">
                <a:solidFill>
                  <a:schemeClr val="bg1"/>
                </a:solidFill>
              </a:rPr>
              <a:t>2</a:t>
            </a:r>
            <a:endParaRPr lang="nl-NL" altLang="nl-NL" sz="4000" baseline="300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5147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further studies we lowered the energy </a:t>
            </a:r>
            <a:r>
              <a:rPr lang="en-US" dirty="0" smtClean="0"/>
              <a:t>density settings </a:t>
            </a:r>
            <a:r>
              <a:rPr lang="en-US" dirty="0"/>
              <a:t>from </a:t>
            </a:r>
            <a:r>
              <a:rPr lang="en-US" dirty="0" smtClean="0"/>
              <a:t>12J/cm</a:t>
            </a:r>
            <a:r>
              <a:rPr lang="en-US" baseline="30000" dirty="0" smtClean="0"/>
              <a:t>2</a:t>
            </a:r>
            <a:r>
              <a:rPr lang="en-US" dirty="0" smtClean="0"/>
              <a:t> to 10J/cm</a:t>
            </a:r>
            <a:r>
              <a:rPr lang="en-US" baseline="30000" dirty="0" smtClean="0"/>
              <a:t>2</a:t>
            </a:r>
            <a:r>
              <a:rPr lang="en-US" dirty="0" smtClean="0"/>
              <a:t> because </a:t>
            </a:r>
            <a:r>
              <a:rPr lang="en-US" dirty="0"/>
              <a:t>this may deliver a better balance of clinical efficacy and </a:t>
            </a:r>
            <a:r>
              <a:rPr lang="en-US" dirty="0" smtClean="0"/>
              <a:t>safety</a:t>
            </a:r>
          </a:p>
          <a:p>
            <a:endParaRPr lang="en-US" sz="2000" dirty="0"/>
          </a:p>
          <a:p>
            <a:r>
              <a:rPr lang="en-US" dirty="0" smtClean="0"/>
              <a:t>Instructions for Use of Express 360 system: energy </a:t>
            </a:r>
            <a:r>
              <a:rPr lang="en-US" dirty="0"/>
              <a:t>density </a:t>
            </a:r>
            <a:r>
              <a:rPr lang="en-US" dirty="0" smtClean="0"/>
              <a:t>settings: 10J/cm</a:t>
            </a:r>
            <a:r>
              <a:rPr lang="en-US" baseline="30000" dirty="0" smtClean="0"/>
              <a:t>2</a:t>
            </a:r>
            <a:endParaRPr lang="nl-NL" baseline="30000" dirty="0"/>
          </a:p>
        </p:txBody>
      </p:sp>
    </p:spTree>
    <p:extLst>
      <p:ext uri="{BB962C8B-B14F-4D97-AF65-F5344CB8AC3E}">
        <p14:creationId xmlns:p14="http://schemas.microsoft.com/office/powerpoint/2010/main" val="2919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Optimal ablation regimen 360 Express?</a:t>
            </a:r>
            <a:endParaRPr lang="nl-NL" alt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251520" y="1794594"/>
            <a:ext cx="8928992" cy="487476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3000" dirty="0" err="1" smtClean="0"/>
              <a:t>Ongoing</a:t>
            </a:r>
            <a:r>
              <a:rPr lang="nl-NL" sz="3000" dirty="0" smtClean="0"/>
              <a:t> </a:t>
            </a:r>
            <a:r>
              <a:rPr lang="nl-NL" sz="3000" dirty="0" err="1" smtClean="0"/>
              <a:t>randomized</a:t>
            </a:r>
            <a:r>
              <a:rPr lang="nl-NL" sz="3000" dirty="0" smtClean="0"/>
              <a:t> trial: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nl-NL" dirty="0"/>
              <a:t> S</a:t>
            </a:r>
            <a:r>
              <a:rPr lang="nl-NL" dirty="0" smtClean="0"/>
              <a:t>tandard </a:t>
            </a:r>
            <a:r>
              <a:rPr lang="nl-NL" dirty="0" err="1" smtClean="0"/>
              <a:t>regimen</a:t>
            </a:r>
            <a:r>
              <a:rPr lang="nl-NL" dirty="0" smtClean="0"/>
              <a:t>: 1x</a:t>
            </a:r>
            <a:r>
              <a:rPr lang="en-US" dirty="0"/>
              <a:t> </a:t>
            </a:r>
            <a:r>
              <a:rPr lang="en-US" dirty="0" smtClean="0"/>
              <a:t>10J/cm</a:t>
            </a:r>
            <a:r>
              <a:rPr lang="en-US" baseline="30000" dirty="0" smtClean="0"/>
              <a:t>2</a:t>
            </a:r>
            <a:r>
              <a:rPr lang="en-US" dirty="0" smtClean="0"/>
              <a:t> – clean –  </a:t>
            </a:r>
            <a:r>
              <a:rPr lang="nl-NL" dirty="0"/>
              <a:t>1x</a:t>
            </a:r>
            <a:r>
              <a:rPr lang="en-US" dirty="0"/>
              <a:t> 10J/cm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nl-NL" dirty="0" smtClean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nl-NL" dirty="0" smtClean="0"/>
              <a:t> Simple-double </a:t>
            </a:r>
            <a:r>
              <a:rPr lang="nl-NL" dirty="0" err="1" smtClean="0"/>
              <a:t>regimen</a:t>
            </a:r>
            <a:r>
              <a:rPr lang="nl-NL" dirty="0" smtClean="0"/>
              <a:t>: 2x</a:t>
            </a:r>
            <a:r>
              <a:rPr lang="en-US" dirty="0" smtClean="0"/>
              <a:t> </a:t>
            </a:r>
            <a:r>
              <a:rPr lang="en-US" dirty="0"/>
              <a:t>10J/cm</a:t>
            </a:r>
            <a:r>
              <a:rPr lang="en-US" baseline="30000" dirty="0"/>
              <a:t>2</a:t>
            </a:r>
            <a:r>
              <a:rPr lang="en-US" dirty="0"/>
              <a:t> – </a:t>
            </a:r>
            <a:r>
              <a:rPr lang="en-US" dirty="0" smtClean="0"/>
              <a:t>no clean</a:t>
            </a:r>
            <a:endParaRPr lang="nl-NL" dirty="0" smtClean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nl-NL" dirty="0" smtClean="0"/>
              <a:t> Simple-single </a:t>
            </a:r>
            <a:r>
              <a:rPr lang="nl-NL" dirty="0" err="1" smtClean="0"/>
              <a:t>regimen</a:t>
            </a:r>
            <a:r>
              <a:rPr lang="nl-NL" dirty="0" smtClean="0"/>
              <a:t>: 1x</a:t>
            </a:r>
            <a:r>
              <a:rPr lang="en-US" dirty="0" smtClean="0"/>
              <a:t> </a:t>
            </a:r>
            <a:r>
              <a:rPr lang="en-US" dirty="0"/>
              <a:t>10J/cm</a:t>
            </a:r>
            <a:r>
              <a:rPr lang="en-US" baseline="30000" dirty="0"/>
              <a:t>2</a:t>
            </a:r>
            <a:r>
              <a:rPr lang="en-US" dirty="0"/>
              <a:t> – no </a:t>
            </a:r>
            <a:r>
              <a:rPr lang="en-US" dirty="0" smtClean="0"/>
              <a:t>clean</a:t>
            </a:r>
          </a:p>
          <a:p>
            <a:pPr marL="457200" lvl="1" indent="0">
              <a:buNone/>
            </a:pPr>
            <a:endParaRPr lang="nl-NL" dirty="0" smtClean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09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Early closure simple-double ablation arm</a:t>
            </a:r>
            <a:endParaRPr lang="nl-NL" alt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578570"/>
            <a:ext cx="8928992" cy="4874766"/>
          </a:xfrm>
        </p:spPr>
        <p:txBody>
          <a:bodyPr>
            <a:normAutofit/>
          </a:bodyPr>
          <a:lstStyle/>
          <a:p>
            <a:r>
              <a:rPr lang="nl-NL" dirty="0"/>
              <a:t>I</a:t>
            </a:r>
            <a:r>
              <a:rPr lang="nl-NL" dirty="0" smtClean="0"/>
              <a:t>nterim </a:t>
            </a:r>
            <a:r>
              <a:rPr lang="nl-NL" dirty="0" err="1" smtClean="0"/>
              <a:t>results</a:t>
            </a:r>
            <a:r>
              <a:rPr lang="nl-NL" dirty="0" smtClean="0"/>
              <a:t> </a:t>
            </a:r>
            <a:r>
              <a:rPr lang="nl-NL" dirty="0" err="1" smtClean="0"/>
              <a:t>showed</a:t>
            </a:r>
            <a:r>
              <a:rPr lang="nl-NL" dirty="0" smtClean="0"/>
              <a:t> severe </a:t>
            </a:r>
            <a:r>
              <a:rPr lang="nl-NL" dirty="0" err="1" smtClean="0"/>
              <a:t>strictures</a:t>
            </a:r>
            <a:r>
              <a:rPr lang="nl-NL" dirty="0" smtClean="0"/>
              <a:t> in 17%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simple</a:t>
            </a:r>
            <a:r>
              <a:rPr lang="nl-NL" dirty="0" smtClean="0"/>
              <a:t>-double </a:t>
            </a:r>
            <a:r>
              <a:rPr lang="nl-NL" dirty="0" err="1" smtClean="0"/>
              <a:t>ablation</a:t>
            </a:r>
            <a:r>
              <a:rPr lang="nl-NL" dirty="0" smtClean="0"/>
              <a:t> arm</a:t>
            </a:r>
          </a:p>
          <a:p>
            <a:endParaRPr lang="nl-NL" sz="2000" dirty="0"/>
          </a:p>
          <a:p>
            <a:r>
              <a:rPr lang="nl-NL" dirty="0" err="1" smtClean="0"/>
              <a:t>Based</a:t>
            </a:r>
            <a:r>
              <a:rPr lang="nl-NL" dirty="0" smtClean="0"/>
              <a:t> on these </a:t>
            </a:r>
            <a:r>
              <a:rPr lang="nl-NL" dirty="0" err="1" smtClean="0"/>
              <a:t>findings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consultation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Data Safety Monitoring Board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simple</a:t>
            </a:r>
            <a:r>
              <a:rPr lang="nl-NL" dirty="0" smtClean="0"/>
              <a:t>-double was </a:t>
            </a:r>
            <a:r>
              <a:rPr lang="nl-NL" dirty="0" err="1" smtClean="0"/>
              <a:t>closed</a:t>
            </a:r>
            <a:endParaRPr lang="nl-NL" dirty="0" smtClean="0"/>
          </a:p>
          <a:p>
            <a:endParaRPr lang="nl-NL" sz="2000" dirty="0"/>
          </a:p>
          <a:p>
            <a:r>
              <a:rPr lang="nl-NL" dirty="0" smtClean="0"/>
              <a:t>Study is </a:t>
            </a:r>
            <a:r>
              <a:rPr lang="nl-NL" dirty="0" err="1" smtClean="0"/>
              <a:t>currently</a:t>
            </a:r>
            <a:r>
              <a:rPr lang="nl-NL" dirty="0" smtClean="0"/>
              <a:t>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ongoing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standard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simple</a:t>
            </a:r>
            <a:r>
              <a:rPr lang="nl-NL" dirty="0" smtClean="0"/>
              <a:t>-single arm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467544" y="6381328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Pouw et al. </a:t>
            </a:r>
            <a:r>
              <a:rPr lang="nl-NL" sz="1400" dirty="0" err="1" smtClean="0"/>
              <a:t>Gastroenterology</a:t>
            </a:r>
            <a:r>
              <a:rPr lang="nl-NL" sz="1400" dirty="0" smtClean="0"/>
              <a:t> 2017;153:164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4673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6512" y="1702081"/>
            <a:ext cx="9144000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ct val="35000"/>
              </a:spcBef>
            </a:pPr>
            <a:r>
              <a:rPr lang="en-US" altLang="nl-NL" sz="2400" dirty="0" err="1" smtClean="0"/>
              <a:t>Barrx</a:t>
            </a:r>
            <a:r>
              <a:rPr lang="en-US" altLang="nl-NL" sz="2400" dirty="0" smtClean="0"/>
              <a:t> </a:t>
            </a:r>
            <a:r>
              <a:rPr lang="en-US" altLang="nl-NL" sz="2400" baseline="30000" dirty="0"/>
              <a:t>TM</a:t>
            </a:r>
            <a:r>
              <a:rPr lang="en-US" altLang="nl-NL" sz="2400" dirty="0"/>
              <a:t>FLEX generator delivers radiofrequency energy, resulting in uniform, controlled ablation (~500 microns deep), due to: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nl-NL" sz="2400" dirty="0"/>
              <a:t> Automated RF energy delivery</a:t>
            </a:r>
            <a:r>
              <a:rPr lang="en-US" altLang="nl-NL" sz="2400" dirty="0" smtClean="0"/>
              <a:t>;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 </a:t>
            </a:r>
            <a:r>
              <a:rPr lang="en-US" altLang="nl-NL" sz="2400" dirty="0"/>
              <a:t>Fixed amount RF energy density; </a:t>
            </a:r>
            <a:endParaRPr lang="en-US" altLang="nl-NL" sz="2400" dirty="0" smtClean="0"/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 </a:t>
            </a:r>
            <a:r>
              <a:rPr lang="en-US" altLang="nl-NL" sz="2400" dirty="0"/>
              <a:t>Fixed </a:t>
            </a:r>
            <a:r>
              <a:rPr lang="en-US" altLang="nl-NL" sz="2400" dirty="0" smtClean="0"/>
              <a:t>power;</a:t>
            </a:r>
          </a:p>
          <a:p>
            <a:pPr marL="342900" indent="-342900">
              <a:lnSpc>
                <a:spcPct val="115000"/>
              </a:lnSpc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Bipolar </a:t>
            </a:r>
            <a:r>
              <a:rPr lang="en-US" altLang="nl-NL" sz="2400" dirty="0"/>
              <a:t>electrode array.</a:t>
            </a:r>
          </a:p>
          <a:p>
            <a:endParaRPr lang="en-US" sz="2400" dirty="0"/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348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chemeClr val="bg1"/>
                </a:solidFill>
              </a:rPr>
              <a:t>Barrx</a:t>
            </a:r>
            <a:r>
              <a:rPr lang="en-US" altLang="nl-NL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altLang="nl-NL" sz="4000" dirty="0" smtClean="0">
                <a:solidFill>
                  <a:schemeClr val="bg1"/>
                </a:solidFill>
              </a:rPr>
              <a:t> Ablation System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r>
              <a:rPr lang="en-US" altLang="nl-NL" sz="3200" dirty="0" smtClean="0">
                <a:solidFill>
                  <a:schemeClr val="bg1"/>
                </a:solidFill>
              </a:rPr>
              <a:t>Technical background</a:t>
            </a:r>
            <a:endParaRPr lang="nl-NL" altLang="nl-NL" sz="3200" dirty="0" smtClean="0">
              <a:solidFill>
                <a:schemeClr val="bg1"/>
              </a:solidFill>
            </a:endParaRPr>
          </a:p>
        </p:txBody>
      </p:sp>
      <p:pic>
        <p:nvPicPr>
          <p:cNvPr id="6" name="Picture 3" descr="HumanEsophagusSpeci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7" t="2679" r="42252" b="52394"/>
          <a:stretch>
            <a:fillRect/>
          </a:stretch>
        </p:blipFill>
        <p:spPr bwMode="auto">
          <a:xfrm>
            <a:off x="4343722" y="3923307"/>
            <a:ext cx="1884362" cy="2386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6324922" y="4488457"/>
            <a:ext cx="215900" cy="144463"/>
          </a:xfrm>
          <a:prstGeom prst="leftArrow">
            <a:avLst>
              <a:gd name="adj1" fmla="val 50000"/>
              <a:gd name="adj2" fmla="val 3736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6324922" y="5148857"/>
            <a:ext cx="215900" cy="144463"/>
          </a:xfrm>
          <a:prstGeom prst="leftArrow">
            <a:avLst>
              <a:gd name="adj1" fmla="val 50000"/>
              <a:gd name="adj2" fmla="val 3736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53522" y="4372570"/>
            <a:ext cx="22669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>
                <a:solidFill>
                  <a:schemeClr val="tx1"/>
                </a:solidFill>
                <a:latin typeface="Calibri" pitchFamily="34" charset="0"/>
              </a:rPr>
              <a:t>Target mucosa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20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>
                <a:solidFill>
                  <a:schemeClr val="tx1"/>
                </a:solidFill>
                <a:latin typeface="Calibri" pitchFamily="34" charset="0"/>
              </a:rPr>
              <a:t>Ablation depth Muscularis mucosae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endParaRPr lang="nl-NL" altLang="nl-NL" sz="16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6329684" y="5299670"/>
            <a:ext cx="215900" cy="144462"/>
          </a:xfrm>
          <a:prstGeom prst="leftArrow">
            <a:avLst>
              <a:gd name="adj1" fmla="val 50000"/>
              <a:gd name="adj2" fmla="val 37363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Optimal ablation regimen 360 Express?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87476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Stick to the standard ablation regimen </a:t>
            </a:r>
            <a:r>
              <a:rPr lang="en-US" sz="2800" dirty="0" smtClean="0"/>
              <a:t>(1x10J/cm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– clean – 1x10J/cm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 </a:t>
            </a:r>
            <a:r>
              <a:rPr lang="en-US" dirty="0"/>
              <a:t/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29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 smtClean="0">
                <a:solidFill>
                  <a:schemeClr val="bg1"/>
                </a:solidFill>
              </a:rPr>
              <a:t>360 Express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using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the</a:t>
            </a:r>
            <a:r>
              <a:rPr lang="nl-NL" altLang="nl-NL" sz="3600" dirty="0" smtClean="0">
                <a:solidFill>
                  <a:schemeClr val="bg1"/>
                </a:solidFill>
              </a:rPr>
              <a:t> standard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ablation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regimen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5184576" cy="5328592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Step 1: check </a:t>
            </a:r>
            <a:r>
              <a:rPr lang="nl-NL" sz="2400" b="1" dirty="0" err="1" smtClean="0"/>
              <a:t>settings</a:t>
            </a:r>
            <a:endParaRPr lang="nl-NL" sz="2400" b="1" dirty="0"/>
          </a:p>
          <a:p>
            <a:pPr marL="365125" indent="0">
              <a:buNone/>
            </a:pPr>
            <a:r>
              <a:rPr lang="nl-NL" sz="2400" b="1" dirty="0" smtClean="0"/>
              <a:t>Energy </a:t>
            </a:r>
            <a:r>
              <a:rPr lang="nl-NL" sz="2400" b="1" dirty="0" err="1" smtClean="0"/>
              <a:t>density</a:t>
            </a:r>
            <a:r>
              <a:rPr lang="nl-NL" sz="2400" b="1" dirty="0" smtClean="0"/>
              <a:t> at 10J/cm</a:t>
            </a:r>
            <a:r>
              <a:rPr lang="nl-NL" sz="2400" b="1" baseline="30000" dirty="0" smtClean="0"/>
              <a:t>2</a:t>
            </a:r>
            <a:endParaRPr lang="nl-NL" sz="2400" b="1" baseline="30000" dirty="0"/>
          </a:p>
          <a:p>
            <a:endParaRPr lang="nl-NL" sz="3200" b="1" dirty="0" smtClean="0"/>
          </a:p>
          <a:p>
            <a:endParaRPr lang="nl-NL" sz="2400" b="1" dirty="0"/>
          </a:p>
          <a:p>
            <a:r>
              <a:rPr lang="nl-NL" sz="2400" b="1" dirty="0" smtClean="0"/>
              <a:t>Step 2: </a:t>
            </a:r>
            <a:r>
              <a:rPr lang="en-US" altLang="nl-NL" sz="2400" b="1" dirty="0"/>
              <a:t>Clean esophageal wall </a:t>
            </a:r>
            <a:r>
              <a:rPr lang="en-US" altLang="nl-NL" sz="2400" b="1" dirty="0" smtClean="0"/>
              <a:t>by </a:t>
            </a:r>
            <a:r>
              <a:rPr lang="en-US" altLang="nl-NL" sz="2400" b="1" dirty="0"/>
              <a:t>flushing with </a:t>
            </a:r>
            <a:r>
              <a:rPr lang="en-US" altLang="nl-NL" sz="2400" b="1" dirty="0" smtClean="0"/>
              <a:t>water</a:t>
            </a:r>
            <a:r>
              <a:rPr lang="en-US" altLang="nl-NL" sz="3200" b="1" dirty="0" smtClean="0"/>
              <a:t/>
            </a:r>
            <a:br>
              <a:rPr lang="en-US" altLang="nl-NL" sz="3200" b="1" dirty="0" smtClean="0"/>
            </a:br>
            <a:endParaRPr lang="en-US" b="1" dirty="0" smtClean="0"/>
          </a:p>
          <a:p>
            <a:endParaRPr lang="en-US" dirty="0"/>
          </a:p>
          <a:p>
            <a:endParaRPr lang="en-US" sz="3300" dirty="0" smtClean="0"/>
          </a:p>
        </p:txBody>
      </p:sp>
      <p:pic>
        <p:nvPicPr>
          <p:cNvPr id="18" name="Picture 6" descr="FLEX FAMILY MZ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628800"/>
            <a:ext cx="3371875" cy="1447875"/>
          </a:xfrm>
        </p:spPr>
      </p:pic>
      <p:sp>
        <p:nvSpPr>
          <p:cNvPr id="7" name="Ovaal 6"/>
          <p:cNvSpPr/>
          <p:nvPr/>
        </p:nvSpPr>
        <p:spPr>
          <a:xfrm>
            <a:off x="6516216" y="1772816"/>
            <a:ext cx="360040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2017730" cy="160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7152"/>
            <a:ext cx="201773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0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 smtClean="0">
                <a:solidFill>
                  <a:schemeClr val="bg1"/>
                </a:solidFill>
              </a:rPr>
              <a:t>360 Express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using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the</a:t>
            </a:r>
            <a:r>
              <a:rPr lang="nl-NL" altLang="nl-NL" sz="3600" dirty="0" smtClean="0">
                <a:solidFill>
                  <a:schemeClr val="bg1"/>
                </a:solidFill>
              </a:rPr>
              <a:t> standard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ablation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regimen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5184576" cy="532859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4400" b="1" dirty="0" smtClean="0"/>
              <a:t>Step 3: First ablation at 10J/cm</a:t>
            </a:r>
            <a:r>
              <a:rPr lang="en-US" sz="4400" b="1" baseline="30000" dirty="0" smtClean="0"/>
              <a:t>2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Introduce the 360 Express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Position the electrode under direct visualization so that its proximal edge is</a:t>
            </a:r>
            <a:br>
              <a:rPr lang="en-US" sz="3300" dirty="0" smtClean="0"/>
            </a:br>
            <a:r>
              <a:rPr lang="en-US" sz="3300" dirty="0" smtClean="0"/>
              <a:t> +/- 1cm proximal to the BE segment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Depress the left foot pedal: the balloon will inflate and the electrode will unfurl until it contacts the esophageal wall.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Apply suction via the endoscope and depress the right foot pedal: energy will be delivered.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After energy delivery, the balloon catheter will automatically be deflated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3300" dirty="0" smtClean="0"/>
              <a:t>Repeat step B – E until the entire BE segment is ablated (distal end treatment zone overlaps with GF) using visual repositioning. </a:t>
            </a:r>
            <a:br>
              <a:rPr lang="en-US" sz="3300" dirty="0" smtClean="0"/>
            </a:br>
            <a:r>
              <a:rPr lang="en-US" sz="3300" dirty="0" smtClean="0"/>
              <a:t>A small overlap (i.e. &lt;1cm) between ablation zones is allowed. Be careful significant overlap may cause stenosis 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485723"/>
            <a:ext cx="226808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66" y="5013176"/>
            <a:ext cx="227283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213915"/>
            <a:ext cx="2268085" cy="179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1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dirty="0" smtClean="0">
                <a:solidFill>
                  <a:schemeClr val="bg1"/>
                </a:solidFill>
              </a:rPr>
              <a:t>360 Express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using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the</a:t>
            </a:r>
            <a:r>
              <a:rPr lang="nl-NL" altLang="nl-NL" sz="3600" dirty="0" smtClean="0">
                <a:solidFill>
                  <a:schemeClr val="bg1"/>
                </a:solidFill>
              </a:rPr>
              <a:t> standard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ablation</a:t>
            </a:r>
            <a:r>
              <a:rPr lang="nl-NL" altLang="nl-NL" sz="3600" dirty="0" smtClean="0">
                <a:solidFill>
                  <a:schemeClr val="bg1"/>
                </a:solidFill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</a:rPr>
              <a:t>regimen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5184576" cy="5141168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Step 4: Cleaning </a:t>
            </a:r>
            <a:r>
              <a:rPr lang="nl-NL" sz="2400" b="1" dirty="0" err="1" smtClean="0"/>
              <a:t>phase</a:t>
            </a:r>
            <a:endParaRPr lang="nl-NL" sz="2400" b="1" dirty="0" smtClean="0"/>
          </a:p>
          <a:p>
            <a:pPr marL="914400" lvl="1" indent="-457200">
              <a:buFont typeface="+mj-lt"/>
              <a:buAutoNum type="alphaUcPeriod"/>
            </a:pPr>
            <a:r>
              <a:rPr lang="nl-NL" sz="2200" dirty="0" err="1" smtClean="0"/>
              <a:t>Remove</a:t>
            </a:r>
            <a:r>
              <a:rPr lang="nl-NL" sz="2200" dirty="0" smtClean="0"/>
              <a:t> </a:t>
            </a:r>
            <a:r>
              <a:rPr lang="nl-NL" sz="2200" dirty="0" err="1" smtClean="0"/>
              <a:t>endoscope</a:t>
            </a:r>
            <a:r>
              <a:rPr lang="nl-NL" sz="2200" dirty="0" smtClean="0"/>
              <a:t> </a:t>
            </a:r>
            <a:r>
              <a:rPr lang="nl-NL" sz="2200" dirty="0" err="1" smtClean="0"/>
              <a:t>and</a:t>
            </a:r>
            <a:r>
              <a:rPr lang="nl-NL" sz="2200" dirty="0" smtClean="0"/>
              <a:t> 360 </a:t>
            </a:r>
            <a:r>
              <a:rPr lang="nl-NL" sz="2200" dirty="0" err="1" smtClean="0"/>
              <a:t>express</a:t>
            </a:r>
            <a:endParaRPr lang="nl-NL" sz="2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nl-NL" sz="2200" dirty="0" smtClean="0"/>
              <a:t>Clean </a:t>
            </a:r>
            <a:r>
              <a:rPr lang="nl-NL" sz="2200" dirty="0" err="1" smtClean="0"/>
              <a:t>debris</a:t>
            </a:r>
            <a:r>
              <a:rPr lang="nl-NL" sz="2200" dirty="0" smtClean="0"/>
              <a:t> </a:t>
            </a:r>
            <a:r>
              <a:rPr lang="nl-NL" sz="2200" dirty="0" err="1" smtClean="0"/>
              <a:t>from</a:t>
            </a:r>
            <a:r>
              <a:rPr lang="nl-NL" sz="2200" dirty="0" smtClean="0"/>
              <a:t> </a:t>
            </a:r>
            <a:r>
              <a:rPr lang="nl-NL" sz="2200" dirty="0" err="1" smtClean="0"/>
              <a:t>the</a:t>
            </a:r>
            <a:r>
              <a:rPr lang="nl-NL" sz="2200" dirty="0" smtClean="0"/>
              <a:t> </a:t>
            </a:r>
            <a:r>
              <a:rPr lang="nl-NL" sz="2200" dirty="0" err="1" smtClean="0"/>
              <a:t>catheter</a:t>
            </a:r>
            <a:endParaRPr lang="nl-NL" sz="22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nl-NL" sz="2200" dirty="0" err="1" smtClean="0"/>
              <a:t>Reintroduce</a:t>
            </a:r>
            <a:r>
              <a:rPr lang="nl-NL" sz="2200" dirty="0" smtClean="0"/>
              <a:t> </a:t>
            </a:r>
            <a:r>
              <a:rPr lang="nl-NL" sz="2200" dirty="0" err="1" smtClean="0"/>
              <a:t>the</a:t>
            </a:r>
            <a:r>
              <a:rPr lang="nl-NL" sz="2200" dirty="0" smtClean="0"/>
              <a:t> </a:t>
            </a:r>
            <a:r>
              <a:rPr lang="nl-NL" sz="2200" dirty="0" err="1" smtClean="0"/>
              <a:t>endoscope</a:t>
            </a:r>
            <a:r>
              <a:rPr lang="nl-NL" sz="2200" dirty="0" smtClean="0"/>
              <a:t> </a:t>
            </a:r>
            <a:r>
              <a:rPr lang="nl-NL" sz="2200" dirty="0" err="1" smtClean="0"/>
              <a:t>with</a:t>
            </a:r>
            <a:r>
              <a:rPr lang="nl-NL" sz="2200" dirty="0" smtClean="0"/>
              <a:t> a </a:t>
            </a:r>
            <a:r>
              <a:rPr lang="nl-NL" sz="2200" dirty="0" err="1" smtClean="0"/>
              <a:t>distal</a:t>
            </a:r>
            <a:r>
              <a:rPr lang="nl-NL" sz="2200" dirty="0" smtClean="0"/>
              <a:t> attachment cap </a:t>
            </a:r>
            <a:r>
              <a:rPr lang="nl-NL" sz="2200" dirty="0" err="1" smtClean="0"/>
              <a:t>and</a:t>
            </a:r>
            <a:r>
              <a:rPr lang="nl-NL" sz="2200" dirty="0" smtClean="0"/>
              <a:t> </a:t>
            </a:r>
            <a:r>
              <a:rPr lang="nl-NL" sz="2200" dirty="0" err="1" smtClean="0"/>
              <a:t>gently</a:t>
            </a:r>
            <a:r>
              <a:rPr lang="nl-NL" sz="2200" dirty="0" smtClean="0"/>
              <a:t> </a:t>
            </a:r>
            <a:r>
              <a:rPr lang="nl-NL" sz="2200" dirty="0" err="1" smtClean="0"/>
              <a:t>wipe</a:t>
            </a:r>
            <a:r>
              <a:rPr lang="nl-NL" sz="2200" dirty="0" smtClean="0"/>
              <a:t> of </a:t>
            </a:r>
            <a:r>
              <a:rPr lang="nl-NL" sz="2200" dirty="0" err="1" smtClean="0"/>
              <a:t>the</a:t>
            </a:r>
            <a:r>
              <a:rPr lang="nl-NL" sz="2200" dirty="0" smtClean="0"/>
              <a:t> </a:t>
            </a:r>
            <a:r>
              <a:rPr lang="nl-NL" sz="2200" dirty="0" err="1" smtClean="0"/>
              <a:t>debris</a:t>
            </a:r>
            <a:r>
              <a:rPr lang="nl-NL" sz="2200" dirty="0" smtClean="0"/>
              <a:t> </a:t>
            </a:r>
            <a:r>
              <a:rPr lang="nl-NL" sz="2200" dirty="0" err="1" smtClean="0"/>
              <a:t>from</a:t>
            </a:r>
            <a:r>
              <a:rPr lang="nl-NL" sz="2200" dirty="0" smtClean="0"/>
              <a:t> </a:t>
            </a:r>
            <a:r>
              <a:rPr lang="nl-NL" sz="2200" dirty="0" err="1" smtClean="0"/>
              <a:t>the</a:t>
            </a:r>
            <a:r>
              <a:rPr lang="nl-NL" sz="2200" dirty="0" smtClean="0"/>
              <a:t> </a:t>
            </a:r>
            <a:r>
              <a:rPr lang="nl-NL" sz="2200" dirty="0" err="1" smtClean="0"/>
              <a:t>ablation</a:t>
            </a:r>
            <a:r>
              <a:rPr lang="nl-NL" sz="2200" dirty="0" smtClean="0"/>
              <a:t> zone</a:t>
            </a:r>
            <a:endParaRPr lang="en-US" sz="2200" dirty="0" smtClean="0"/>
          </a:p>
          <a:p>
            <a:endParaRPr lang="en-US" dirty="0"/>
          </a:p>
          <a:p>
            <a:r>
              <a:rPr lang="en-US" sz="2400" b="1" dirty="0" smtClean="0"/>
              <a:t>Step 5: Second ablation at 10J/cm</a:t>
            </a:r>
            <a:r>
              <a:rPr lang="en-US" sz="2400" b="1" baseline="30000" dirty="0" smtClean="0"/>
              <a:t>2 </a:t>
            </a:r>
            <a:endParaRPr lang="en-US" sz="2400" b="1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/>
              <a:t>R</a:t>
            </a:r>
            <a:r>
              <a:rPr lang="en-US" sz="2200" dirty="0" smtClean="0"/>
              <a:t>epeat step 3</a:t>
            </a:r>
            <a:endParaRPr lang="en-US" sz="2200" baseline="300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33" y="2019927"/>
            <a:ext cx="2012063" cy="159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96" y="4509120"/>
            <a:ext cx="2542980" cy="20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ep 5"/>
          <p:cNvGrpSpPr/>
          <p:nvPr/>
        </p:nvGrpSpPr>
        <p:grpSpPr>
          <a:xfrm>
            <a:off x="5337227" y="2019927"/>
            <a:ext cx="1536948" cy="850699"/>
            <a:chOff x="5585336" y="1818839"/>
            <a:chExt cx="1887989" cy="101938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336" y="1818839"/>
              <a:ext cx="1887989" cy="1019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5-puntige ster 12"/>
            <p:cNvSpPr>
              <a:spLocks noChangeArrowheads="1"/>
            </p:cNvSpPr>
            <p:nvPr/>
          </p:nvSpPr>
          <p:spPr bwMode="auto">
            <a:xfrm rot="2772731">
              <a:off x="6136977" y="2016703"/>
              <a:ext cx="256000" cy="419081"/>
            </a:xfrm>
            <a:custGeom>
              <a:avLst/>
              <a:gdLst>
                <a:gd name="T0" fmla="*/ 309563 w 619125"/>
                <a:gd name="T1" fmla="*/ 0 h 1017587"/>
                <a:gd name="T2" fmla="*/ 1 w 619125"/>
                <a:gd name="T3" fmla="*/ 388683 h 1017587"/>
                <a:gd name="T4" fmla="*/ 118243 w 619125"/>
                <a:gd name="T5" fmla="*/ 1017584 h 1017587"/>
                <a:gd name="T6" fmla="*/ 500882 w 619125"/>
                <a:gd name="T7" fmla="*/ 1017584 h 1017587"/>
                <a:gd name="T8" fmla="*/ 619124 w 619125"/>
                <a:gd name="T9" fmla="*/ 388683 h 1017587"/>
                <a:gd name="T10" fmla="*/ 3 60000 65536"/>
                <a:gd name="T11" fmla="*/ 2 60000 65536"/>
                <a:gd name="T12" fmla="*/ 1 60000 65536"/>
                <a:gd name="T13" fmla="*/ 1 60000 65536"/>
                <a:gd name="T14" fmla="*/ 0 60000 65536"/>
                <a:gd name="T15" fmla="*/ 209791 w 619125"/>
                <a:gd name="T16" fmla="*/ 415835 h 1017587"/>
                <a:gd name="T17" fmla="*/ 409334 w 619125"/>
                <a:gd name="T18" fmla="*/ 743803 h 1017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125" h="1017587">
                  <a:moveTo>
                    <a:pt x="1" y="388683"/>
                  </a:moveTo>
                  <a:lnTo>
                    <a:pt x="247900" y="415835"/>
                  </a:lnTo>
                  <a:lnTo>
                    <a:pt x="309563" y="0"/>
                  </a:lnTo>
                  <a:lnTo>
                    <a:pt x="371225" y="415835"/>
                  </a:lnTo>
                  <a:lnTo>
                    <a:pt x="619124" y="388683"/>
                  </a:lnTo>
                  <a:lnTo>
                    <a:pt x="409334" y="618530"/>
                  </a:lnTo>
                  <a:lnTo>
                    <a:pt x="500882" y="1017584"/>
                  </a:lnTo>
                  <a:lnTo>
                    <a:pt x="309563" y="743803"/>
                  </a:lnTo>
                  <a:lnTo>
                    <a:pt x="118243" y="1017584"/>
                  </a:lnTo>
                  <a:lnTo>
                    <a:pt x="209791" y="618530"/>
                  </a:lnTo>
                  <a:close/>
                </a:path>
              </a:pathLst>
            </a:custGeom>
            <a:noFill/>
            <a:ln w="41275">
              <a:solidFill>
                <a:srgbClr val="FFFF00"/>
              </a:solidFill>
              <a:miter lim="800000"/>
              <a:headEnd/>
              <a:tailEnd/>
            </a:ln>
            <a:effectLst>
              <a:outerShdw sx="103000" sy="103000" algn="tl" rotWithShape="0">
                <a:srgbClr val="808080">
                  <a:alpha val="40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457200">
                <a:defRPr/>
              </a:pPr>
              <a:endParaRPr lang="nl-NL" sz="1000" b="1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2" name="Picture 4" descr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2" r="32397"/>
          <a:stretch>
            <a:fillRect/>
          </a:stretch>
        </p:blipFill>
        <p:spPr bwMode="auto">
          <a:xfrm>
            <a:off x="5337227" y="2918792"/>
            <a:ext cx="1536948" cy="72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1728192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07504" y="1925960"/>
            <a:ext cx="892899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Focal </a:t>
            </a:r>
            <a:r>
              <a:rPr lang="en-US" sz="4000" dirty="0">
                <a:solidFill>
                  <a:schemeClr val="bg1"/>
                </a:solidFill>
              </a:rPr>
              <a:t>r</a:t>
            </a:r>
            <a:r>
              <a:rPr lang="en-US" sz="4000" dirty="0" smtClean="0">
                <a:solidFill>
                  <a:schemeClr val="bg1"/>
                </a:solidFill>
              </a:rPr>
              <a:t>adiofrequency ablation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348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chemeClr val="bg1"/>
                </a:solidFill>
              </a:rPr>
              <a:t>Barrx</a:t>
            </a:r>
            <a:r>
              <a:rPr lang="en-US" altLang="nl-NL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altLang="nl-NL" sz="4000" dirty="0" smtClean="0">
                <a:solidFill>
                  <a:schemeClr val="bg1"/>
                </a:solidFill>
              </a:rPr>
              <a:t> Ablation System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r>
              <a:rPr lang="en-US" altLang="nl-NL" sz="3200" dirty="0" smtClean="0">
                <a:solidFill>
                  <a:schemeClr val="bg1"/>
                </a:solidFill>
              </a:rPr>
              <a:t>Focal devices</a:t>
            </a: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13" name="Text Box 121"/>
          <p:cNvSpPr txBox="1">
            <a:spLocks noChangeArrowheads="1"/>
          </p:cNvSpPr>
          <p:nvPr/>
        </p:nvSpPr>
        <p:spPr bwMode="auto">
          <a:xfrm>
            <a:off x="4139952" y="2204864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err="1" smtClean="0"/>
              <a:t>Barrx</a:t>
            </a:r>
            <a:r>
              <a:rPr lang="en-US" sz="1200" baseline="30000" dirty="0" err="1" smtClean="0"/>
              <a:t>TM</a:t>
            </a:r>
            <a:r>
              <a:rPr lang="en-US" sz="1200" baseline="30000" dirty="0" smtClean="0"/>
              <a:t> </a:t>
            </a:r>
            <a:r>
              <a:rPr lang="en-US" sz="1200" dirty="0" smtClean="0"/>
              <a:t>90 focal catheter </a:t>
            </a:r>
            <a:endParaRPr lang="en-US" sz="1200" baseline="30000" dirty="0"/>
          </a:p>
        </p:txBody>
      </p:sp>
      <p:sp>
        <p:nvSpPr>
          <p:cNvPr id="14" name="Text Box 121"/>
          <p:cNvSpPr txBox="1">
            <a:spLocks noChangeArrowheads="1"/>
          </p:cNvSpPr>
          <p:nvPr/>
        </p:nvSpPr>
        <p:spPr bwMode="auto">
          <a:xfrm>
            <a:off x="4139952" y="3512041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/>
              <a:t>Barrx</a:t>
            </a:r>
            <a:r>
              <a:rPr lang="en-US" sz="1200" baseline="30000" dirty="0" err="1"/>
              <a:t>TM</a:t>
            </a:r>
            <a:r>
              <a:rPr lang="en-US" sz="1200" baseline="30000" dirty="0"/>
              <a:t> </a:t>
            </a:r>
            <a:r>
              <a:rPr lang="en-US" sz="1200" baseline="30000" dirty="0" smtClean="0"/>
              <a:t> </a:t>
            </a:r>
            <a:r>
              <a:rPr lang="en-US" sz="1200" dirty="0" smtClean="0"/>
              <a:t> </a:t>
            </a:r>
            <a:r>
              <a:rPr lang="en-US" sz="1200" dirty="0"/>
              <a:t>ultra long focal catheter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239">
            <a:off x="475996" y="5376069"/>
            <a:ext cx="26574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1"/>
          <p:cNvSpPr txBox="1">
            <a:spLocks noChangeArrowheads="1"/>
          </p:cNvSpPr>
          <p:nvPr/>
        </p:nvSpPr>
        <p:spPr bwMode="auto">
          <a:xfrm>
            <a:off x="4139952" y="4736177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/>
              <a:t>Barrx</a:t>
            </a:r>
            <a:r>
              <a:rPr lang="en-US" sz="1200" baseline="30000" dirty="0" err="1"/>
              <a:t>TM</a:t>
            </a:r>
            <a:r>
              <a:rPr lang="en-US" sz="1200" baseline="30000" dirty="0"/>
              <a:t> </a:t>
            </a:r>
            <a:r>
              <a:rPr lang="en-US" sz="1200" dirty="0"/>
              <a:t>6</a:t>
            </a:r>
            <a:r>
              <a:rPr lang="en-US" sz="1200" dirty="0" smtClean="0"/>
              <a:t>0 </a:t>
            </a:r>
            <a:r>
              <a:rPr lang="en-US" sz="1200" dirty="0"/>
              <a:t>focal catheter</a:t>
            </a:r>
          </a:p>
        </p:txBody>
      </p:sp>
      <p:sp>
        <p:nvSpPr>
          <p:cNvPr id="23" name="Text Box 121"/>
          <p:cNvSpPr txBox="1">
            <a:spLocks noChangeArrowheads="1"/>
          </p:cNvSpPr>
          <p:nvPr/>
        </p:nvSpPr>
        <p:spPr bwMode="auto">
          <a:xfrm>
            <a:off x="4139952" y="6032321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 smtClean="0"/>
              <a:t>Barrx</a:t>
            </a:r>
            <a:r>
              <a:rPr lang="en-US" sz="1200" baseline="30000" dirty="0" err="1" smtClean="0"/>
              <a:t>TM</a:t>
            </a:r>
            <a:r>
              <a:rPr lang="nl-NL" sz="1200" dirty="0"/>
              <a:t> </a:t>
            </a:r>
            <a:r>
              <a:rPr lang="nl-NL" sz="1200" dirty="0" smtClean="0"/>
              <a:t> </a:t>
            </a:r>
            <a:r>
              <a:rPr lang="nl-NL" sz="1200" dirty="0" err="1" smtClean="0"/>
              <a:t>channel</a:t>
            </a:r>
            <a:r>
              <a:rPr lang="nl-NL" sz="1200" dirty="0" smtClean="0"/>
              <a:t> </a:t>
            </a:r>
            <a:r>
              <a:rPr lang="nl-NL" sz="1200" dirty="0"/>
              <a:t>RFA </a:t>
            </a:r>
            <a:r>
              <a:rPr lang="nl-NL" sz="1200" dirty="0" err="1"/>
              <a:t>endoscopic</a:t>
            </a:r>
            <a:r>
              <a:rPr lang="nl-NL" sz="1200" dirty="0"/>
              <a:t> </a:t>
            </a:r>
            <a:r>
              <a:rPr lang="nl-NL" sz="1200" dirty="0" err="1"/>
              <a:t>catheter</a:t>
            </a:r>
            <a:r>
              <a:rPr lang="nl-NL" sz="1200" dirty="0"/>
              <a:t> </a:t>
            </a:r>
            <a:endParaRPr lang="en-US" sz="1200" dirty="0"/>
          </a:p>
        </p:txBody>
      </p:sp>
      <p:pic>
        <p:nvPicPr>
          <p:cNvPr id="24" name="Picture 9" descr="C:\Users\jmarler\AppData\Local\Microsoft\Windows\Temporary Internet Files\Content.Outlook\35AXJH8P\90_WITH_SCOPE_LZ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 r="8330" b="3360"/>
          <a:stretch>
            <a:fillRect/>
          </a:stretch>
        </p:blipFill>
        <p:spPr bwMode="auto">
          <a:xfrm>
            <a:off x="440828" y="1556792"/>
            <a:ext cx="2546996" cy="150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C:\Users\jmarler\AppData\Local\Microsoft\Windows\Temporary Internet Files\Content.Outlook\35AXJH8P\90_Ultra_WITH_SCOPE_LZ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r="6250" b="4521"/>
          <a:stretch>
            <a:fillRect/>
          </a:stretch>
        </p:blipFill>
        <p:spPr bwMode="auto">
          <a:xfrm>
            <a:off x="395536" y="2852936"/>
            <a:ext cx="2931751" cy="154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C:\Users\jmarler\AppData\Local\Microsoft\Windows\Temporary Internet Files\Content.Outlook\35AXJH8P\90_WITH_SCOPE_LZ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 r="8330" b="3360"/>
          <a:stretch>
            <a:fillRect/>
          </a:stretch>
        </p:blipFill>
        <p:spPr bwMode="auto">
          <a:xfrm rot="-240000">
            <a:off x="437135" y="4222430"/>
            <a:ext cx="2147287" cy="12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3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Indications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Barrx</a:t>
            </a:r>
            <a:r>
              <a:rPr lang="nl-NL" baseline="30000" dirty="0" err="1" smtClean="0">
                <a:solidFill>
                  <a:schemeClr val="bg1"/>
                </a:solidFill>
              </a:rPr>
              <a:t>TM</a:t>
            </a:r>
            <a:r>
              <a:rPr lang="nl-NL" dirty="0" smtClean="0">
                <a:solidFill>
                  <a:schemeClr val="bg1"/>
                </a:solidFill>
              </a:rPr>
              <a:t> 90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Autofit/>
          </a:bodyPr>
          <a:lstStyle/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/>
              <a:t>The Barrx</a:t>
            </a:r>
            <a:r>
              <a:rPr lang="en-GB" altLang="nl-NL" sz="2400" baseline="30000" dirty="0"/>
              <a:t>TM</a:t>
            </a:r>
            <a:r>
              <a:rPr lang="en-GB" altLang="nl-NL" sz="2400" dirty="0"/>
              <a:t>90 device is usually used for secondary RFA of residual BE mucosa after initial circumferential </a:t>
            </a:r>
            <a:r>
              <a:rPr lang="en-GB" altLang="nl-NL" sz="2400" dirty="0" smtClean="0"/>
              <a:t>ablation</a:t>
            </a:r>
            <a:endParaRPr lang="en-GB" altLang="nl-NL" sz="2400" dirty="0"/>
          </a:p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 smtClean="0"/>
              <a:t>However, the </a:t>
            </a:r>
            <a:r>
              <a:rPr lang="en-GB" altLang="nl-NL" sz="2400" dirty="0"/>
              <a:t>Barrx</a:t>
            </a:r>
            <a:r>
              <a:rPr lang="en-GB" altLang="nl-NL" sz="2400" baseline="30000" dirty="0"/>
              <a:t>TM</a:t>
            </a:r>
            <a:r>
              <a:rPr lang="en-GB" altLang="nl-NL" sz="2400" dirty="0"/>
              <a:t>90 system may also be used for primary RFA</a:t>
            </a:r>
            <a:r>
              <a:rPr lang="en-GB" altLang="nl-NL" sz="2400" dirty="0" smtClean="0"/>
              <a:t>.</a:t>
            </a:r>
          </a:p>
          <a:p>
            <a:pPr marL="0" indent="0">
              <a:lnSpc>
                <a:spcPct val="115000"/>
              </a:lnSpc>
              <a:spcBef>
                <a:spcPct val="30000"/>
              </a:spcBef>
              <a:buNone/>
            </a:pPr>
            <a:endParaRPr lang="en-GB" altLang="nl-NL" sz="1400" dirty="0"/>
          </a:p>
          <a:p>
            <a:pPr marL="266700" indent="-266700">
              <a:lnSpc>
                <a:spcPct val="115000"/>
              </a:lnSpc>
              <a:spcBef>
                <a:spcPct val="30000"/>
              </a:spcBef>
              <a:buNone/>
            </a:pPr>
            <a:r>
              <a:rPr lang="en-GB" altLang="nl-NL" sz="2400" dirty="0"/>
              <a:t>Indications for Barrx</a:t>
            </a:r>
            <a:r>
              <a:rPr lang="en-GB" altLang="nl-NL" sz="2400" baseline="30000" dirty="0"/>
              <a:t>TM</a:t>
            </a:r>
            <a:r>
              <a:rPr lang="en-GB" altLang="nl-NL" sz="2400" dirty="0"/>
              <a:t>90 ablation:</a:t>
            </a:r>
          </a:p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/>
              <a:t>Circumferential BE &lt;2 cm;</a:t>
            </a:r>
          </a:p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/>
              <a:t>Circular treatment Z-line (at least once);</a:t>
            </a:r>
          </a:p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/>
              <a:t>Small tongues;</a:t>
            </a:r>
          </a:p>
          <a:p>
            <a:pPr marL="266700" indent="-266700">
              <a:lnSpc>
                <a:spcPct val="115000"/>
              </a:lnSpc>
              <a:spcBef>
                <a:spcPct val="30000"/>
              </a:spcBef>
            </a:pPr>
            <a:r>
              <a:rPr lang="en-GB" altLang="nl-NL" sz="2400" dirty="0"/>
              <a:t>Diffuse islands.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302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sz="3600" dirty="0" err="1" smtClean="0">
                <a:solidFill>
                  <a:schemeClr val="bg1"/>
                </a:solidFill>
              </a:rPr>
              <a:t>Optimal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ablation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regimen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for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</a:rPr>
              <a:t>Barrx</a:t>
            </a:r>
            <a:r>
              <a:rPr lang="nl-NL" sz="3200" baseline="30000" dirty="0" err="1" smtClean="0">
                <a:solidFill>
                  <a:schemeClr val="bg1"/>
                </a:solidFill>
              </a:rPr>
              <a:t>TM</a:t>
            </a:r>
            <a:r>
              <a:rPr lang="nl-NL" sz="3200" dirty="0" smtClean="0">
                <a:solidFill>
                  <a:schemeClr val="bg1"/>
                </a:solidFill>
              </a:rPr>
              <a:t> </a:t>
            </a:r>
            <a:r>
              <a:rPr lang="nl-NL" sz="3200" dirty="0">
                <a:solidFill>
                  <a:schemeClr val="bg1"/>
                </a:solidFill>
              </a:rPr>
              <a:t>90</a:t>
            </a:r>
            <a:r>
              <a:rPr lang="nl-NL" sz="3600" dirty="0" smtClean="0">
                <a:solidFill>
                  <a:schemeClr val="bg1"/>
                </a:solidFill>
              </a:rPr>
              <a:t>?</a:t>
            </a:r>
            <a:br>
              <a:rPr lang="nl-NL" sz="3600" dirty="0" smtClean="0">
                <a:solidFill>
                  <a:schemeClr val="bg1"/>
                </a:solidFill>
              </a:rPr>
            </a:br>
            <a:r>
              <a:rPr lang="nl-NL" sz="3600" dirty="0" smtClean="0">
                <a:solidFill>
                  <a:schemeClr val="bg1"/>
                </a:solidFill>
              </a:rPr>
              <a:t>US </a:t>
            </a:r>
            <a:r>
              <a:rPr lang="nl-NL" sz="3100" dirty="0" smtClean="0">
                <a:solidFill>
                  <a:schemeClr val="bg1"/>
                </a:solidFill>
              </a:rPr>
              <a:t>versus</a:t>
            </a:r>
            <a:r>
              <a:rPr lang="nl-NL" sz="3600" dirty="0" smtClean="0">
                <a:solidFill>
                  <a:schemeClr val="bg1"/>
                </a:solidFill>
              </a:rPr>
              <a:t> Europe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1520" y="1589167"/>
            <a:ext cx="8229600" cy="4936177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In the US, the </a:t>
            </a:r>
            <a:r>
              <a:rPr lang="en-US" sz="2400" dirty="0"/>
              <a:t>standard </a:t>
            </a:r>
            <a:r>
              <a:rPr lang="en-US" sz="2400" dirty="0" smtClean="0"/>
              <a:t>regime is 2x12J/cm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-</a:t>
            </a:r>
            <a:r>
              <a:rPr lang="en-US" sz="2400" dirty="0" smtClean="0"/>
              <a:t>clean-2x12J/cm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 marL="317500" indent="47625">
              <a:lnSpc>
                <a:spcPct val="130000"/>
              </a:lnSpc>
              <a:buNone/>
            </a:pPr>
            <a:r>
              <a:rPr lang="en-US" sz="2000" dirty="0" smtClean="0"/>
              <a:t>Based on the regime used in the AIM-Dysplasia study.</a:t>
            </a:r>
          </a:p>
          <a:p>
            <a:pPr marL="317500" indent="47625">
              <a:lnSpc>
                <a:spcPct val="130000"/>
              </a:lnSpc>
              <a:buNone/>
            </a:pPr>
            <a:endParaRPr lang="en-US" sz="12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In Europe, </a:t>
            </a:r>
            <a:r>
              <a:rPr lang="en-US" sz="2400" dirty="0"/>
              <a:t>the standard regime is </a:t>
            </a:r>
            <a:r>
              <a:rPr lang="en-US" sz="2400" dirty="0" smtClean="0"/>
              <a:t>2x15J/cm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-</a:t>
            </a:r>
            <a:r>
              <a:rPr lang="en-US" sz="2400" dirty="0" smtClean="0"/>
              <a:t>clean-2x15J/cm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000" dirty="0" smtClean="0"/>
              <a:t>Based on dose escalation studies that extended after the AIM Dysplasia study in the US was initiated. Regimen used in all European studies.</a:t>
            </a:r>
          </a:p>
          <a:p>
            <a:pPr>
              <a:lnSpc>
                <a:spcPct val="130000"/>
              </a:lnSpc>
            </a:pPr>
            <a:endParaRPr lang="en-US" sz="12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As a results: different focal ablation regimes in US and Europe.</a:t>
            </a:r>
          </a:p>
          <a:p>
            <a:pPr>
              <a:lnSpc>
                <a:spcPct val="130000"/>
              </a:lnSpc>
            </a:pPr>
            <a:endParaRPr lang="en-US" sz="2400" dirty="0"/>
          </a:p>
        </p:txBody>
      </p:sp>
      <p:sp>
        <p:nvSpPr>
          <p:cNvPr id="4" name="Tekstvak 3"/>
          <p:cNvSpPr txBox="1"/>
          <p:nvPr/>
        </p:nvSpPr>
        <p:spPr>
          <a:xfrm>
            <a:off x="611560" y="645333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Van Vilsteren GIE 2013; </a:t>
            </a:r>
            <a:r>
              <a:rPr lang="nl-NL" sz="1200" dirty="0" err="1" smtClean="0"/>
              <a:t>Künzli</a:t>
            </a:r>
            <a:r>
              <a:rPr lang="nl-NL" sz="1200" dirty="0" smtClean="0"/>
              <a:t> </a:t>
            </a:r>
            <a:r>
              <a:rPr lang="nl-NL" sz="1200" dirty="0" err="1" smtClean="0"/>
              <a:t>Endoscopy</a:t>
            </a:r>
            <a:r>
              <a:rPr lang="nl-NL" sz="1200" dirty="0" smtClean="0"/>
              <a:t> 2015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089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err="1" smtClean="0">
                <a:solidFill>
                  <a:schemeClr val="bg1"/>
                </a:solidFill>
              </a:rPr>
              <a:t>Optimal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ablation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regimen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600" dirty="0" err="1" smtClean="0">
                <a:solidFill>
                  <a:schemeClr val="bg1"/>
                </a:solidFill>
              </a:rPr>
              <a:t>for</a:t>
            </a:r>
            <a:r>
              <a:rPr lang="nl-NL" sz="3600" dirty="0" smtClean="0">
                <a:solidFill>
                  <a:schemeClr val="bg1"/>
                </a:solidFill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</a:rPr>
              <a:t>Barrx</a:t>
            </a:r>
            <a:r>
              <a:rPr lang="nl-NL" sz="3200" baseline="30000" dirty="0" err="1" smtClean="0">
                <a:solidFill>
                  <a:schemeClr val="bg1"/>
                </a:solidFill>
              </a:rPr>
              <a:t>TM</a:t>
            </a:r>
            <a:r>
              <a:rPr lang="nl-NL" sz="3200" dirty="0" smtClean="0">
                <a:solidFill>
                  <a:schemeClr val="bg1"/>
                </a:solidFill>
              </a:rPr>
              <a:t> </a:t>
            </a:r>
            <a:r>
              <a:rPr lang="nl-NL" sz="3200" dirty="0">
                <a:solidFill>
                  <a:schemeClr val="bg1"/>
                </a:solidFill>
              </a:rPr>
              <a:t>90</a:t>
            </a:r>
            <a:r>
              <a:rPr lang="nl-NL" sz="3600" dirty="0" smtClean="0">
                <a:solidFill>
                  <a:schemeClr val="bg1"/>
                </a:solidFill>
              </a:rPr>
              <a:t>?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18864" y="1589167"/>
            <a:ext cx="8229600" cy="4936177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A European RCT suggested that a </a:t>
            </a:r>
            <a:r>
              <a:rPr lang="en-US" sz="2400" dirty="0"/>
              <a:t>simplified regimen (3x15J/cm</a:t>
            </a:r>
            <a:r>
              <a:rPr lang="en-US" sz="2400" baseline="30000" dirty="0"/>
              <a:t>2</a:t>
            </a:r>
            <a:r>
              <a:rPr lang="en-US" sz="2400" dirty="0"/>
              <a:t> -no clean) </a:t>
            </a:r>
            <a:r>
              <a:rPr lang="en-US" sz="2400" dirty="0" smtClean="0"/>
              <a:t>is equally </a:t>
            </a:r>
            <a:r>
              <a:rPr lang="en-US" sz="2400" dirty="0"/>
              <a:t>effective as the standard (2x15J/cm</a:t>
            </a:r>
            <a:r>
              <a:rPr lang="en-US" sz="2400" baseline="30000" dirty="0"/>
              <a:t>2</a:t>
            </a:r>
            <a:r>
              <a:rPr lang="en-US" sz="2400" dirty="0"/>
              <a:t> -</a:t>
            </a:r>
            <a:r>
              <a:rPr lang="en-US" sz="2400" dirty="0" smtClean="0"/>
              <a:t>clean-2x15J/cm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). 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Advantages </a:t>
            </a:r>
            <a:r>
              <a:rPr lang="en-US" sz="2400" dirty="0"/>
              <a:t>of the simplified regimen include less introductions of the endoscope and shorter procedure time. </a:t>
            </a: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Unfortunately</a:t>
            </a:r>
            <a:r>
              <a:rPr lang="en-US" sz="2400" dirty="0"/>
              <a:t>, this 3x15J/cm</a:t>
            </a:r>
            <a:r>
              <a:rPr lang="en-US" sz="2400" baseline="30000" dirty="0"/>
              <a:t>2</a:t>
            </a:r>
            <a:r>
              <a:rPr lang="en-US" sz="2400" dirty="0"/>
              <a:t> -no clean </a:t>
            </a:r>
            <a:r>
              <a:rPr lang="en-US" sz="2400" dirty="0" smtClean="0"/>
              <a:t>regimen was </a:t>
            </a:r>
            <a:r>
              <a:rPr lang="en-US" sz="2400" dirty="0"/>
              <a:t>associated with a higher stricture rate. </a:t>
            </a:r>
            <a:endParaRPr lang="en-US" sz="10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Therefore we lowered the energy density settings and compared a new simplified regimen to the standard regimen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11560" y="645333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Van Vilsteren GIE 2013; </a:t>
            </a:r>
            <a:r>
              <a:rPr lang="nl-NL" sz="1200" dirty="0" err="1" smtClean="0"/>
              <a:t>Künzli</a:t>
            </a:r>
            <a:r>
              <a:rPr lang="nl-NL" sz="1200" dirty="0" smtClean="0"/>
              <a:t> </a:t>
            </a:r>
            <a:r>
              <a:rPr lang="nl-NL" sz="1200" dirty="0" err="1" smtClean="0"/>
              <a:t>Endoscopy</a:t>
            </a:r>
            <a:r>
              <a:rPr lang="nl-NL" sz="1200" dirty="0" smtClean="0"/>
              <a:t> 2015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8244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Optimal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ablation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regimen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for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Barrx</a:t>
            </a:r>
            <a:r>
              <a:rPr lang="nl-NL" sz="3600" baseline="30000" dirty="0" err="1">
                <a:solidFill>
                  <a:schemeClr val="bg1"/>
                </a:solidFill>
              </a:rPr>
              <a:t>TM</a:t>
            </a:r>
            <a:r>
              <a:rPr lang="nl-NL" sz="3600" dirty="0">
                <a:solidFill>
                  <a:schemeClr val="bg1"/>
                </a:solidFill>
              </a:rPr>
              <a:t> 90?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sz="3000" dirty="0" err="1"/>
              <a:t>Randomized</a:t>
            </a:r>
            <a:r>
              <a:rPr lang="nl-NL" sz="3000" dirty="0"/>
              <a:t> trial </a:t>
            </a:r>
            <a:r>
              <a:rPr lang="nl-NL" sz="3000" dirty="0" err="1" smtClean="0"/>
              <a:t>comparing</a:t>
            </a:r>
            <a:r>
              <a:rPr lang="nl-NL" sz="3000" dirty="0" smtClean="0"/>
              <a:t>:</a:t>
            </a:r>
            <a:endParaRPr lang="nl-NL" sz="30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nl-NL" dirty="0"/>
              <a:t> Standard </a:t>
            </a:r>
            <a:r>
              <a:rPr lang="nl-NL" dirty="0" err="1"/>
              <a:t>regimen</a:t>
            </a:r>
            <a:r>
              <a:rPr lang="nl-NL" dirty="0"/>
              <a:t>: </a:t>
            </a:r>
            <a:r>
              <a:rPr lang="nl-NL" dirty="0" smtClean="0"/>
              <a:t>2x</a:t>
            </a:r>
            <a:r>
              <a:rPr lang="en-US" dirty="0" smtClean="0"/>
              <a:t> 15J/cm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– clean –  </a:t>
            </a:r>
            <a:r>
              <a:rPr lang="nl-NL" dirty="0" smtClean="0"/>
              <a:t>2x</a:t>
            </a:r>
            <a:r>
              <a:rPr lang="en-US" dirty="0" smtClean="0"/>
              <a:t> 15J/cm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nl-NL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nl-NL" dirty="0" err="1" smtClean="0"/>
              <a:t>Simplified</a:t>
            </a:r>
            <a:r>
              <a:rPr lang="nl-NL" dirty="0" smtClean="0"/>
              <a:t> </a:t>
            </a:r>
            <a:r>
              <a:rPr lang="nl-NL" dirty="0" err="1" smtClean="0"/>
              <a:t>regimen</a:t>
            </a:r>
            <a:r>
              <a:rPr lang="nl-NL" dirty="0"/>
              <a:t>: </a:t>
            </a:r>
            <a:r>
              <a:rPr lang="en-US" dirty="0" smtClean="0"/>
              <a:t>3x 12J/cm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-no clean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4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348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chemeClr val="bg1"/>
                </a:solidFill>
              </a:rPr>
              <a:t>Barrx</a:t>
            </a:r>
            <a:r>
              <a:rPr lang="en-US" altLang="nl-NL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altLang="nl-NL" sz="4000" dirty="0" smtClean="0">
                <a:solidFill>
                  <a:schemeClr val="bg1"/>
                </a:solidFill>
              </a:rPr>
              <a:t> Ablation System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r>
              <a:rPr lang="en-US" altLang="nl-NL" sz="3200" dirty="0">
                <a:solidFill>
                  <a:schemeClr val="bg1"/>
                </a:solidFill>
              </a:rPr>
              <a:t>RFA </a:t>
            </a:r>
            <a:r>
              <a:rPr lang="en-US" altLang="nl-NL" sz="3200" dirty="0" err="1">
                <a:solidFill>
                  <a:schemeClr val="bg1"/>
                </a:solidFill>
              </a:rPr>
              <a:t>Barrx</a:t>
            </a:r>
            <a:r>
              <a:rPr lang="en-US" altLang="nl-NL" sz="3200" dirty="0">
                <a:solidFill>
                  <a:schemeClr val="bg1"/>
                </a:solidFill>
              </a:rPr>
              <a:t> </a:t>
            </a:r>
            <a:r>
              <a:rPr lang="en-US" altLang="nl-NL" sz="3200" baseline="30000" dirty="0">
                <a:solidFill>
                  <a:schemeClr val="bg1"/>
                </a:solidFill>
              </a:rPr>
              <a:t>TM</a:t>
            </a:r>
            <a:r>
              <a:rPr lang="en-US" altLang="nl-NL" sz="3200" dirty="0">
                <a:solidFill>
                  <a:schemeClr val="bg1"/>
                </a:solidFill>
              </a:rPr>
              <a:t> FLEX generator</a:t>
            </a:r>
            <a:endParaRPr lang="nl-NL" altLang="nl-NL" sz="32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6" descr="FLEX FAMILY M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989138"/>
            <a:ext cx="8764587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02"/>
          <p:cNvSpPr>
            <a:spLocks noChangeArrowheads="1"/>
          </p:cNvSpPr>
          <p:nvPr/>
        </p:nvSpPr>
        <p:spPr bwMode="auto">
          <a:xfrm>
            <a:off x="3708400" y="4292600"/>
            <a:ext cx="3240088" cy="1223963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4" name="AutoShape 104"/>
          <p:cNvCxnSpPr>
            <a:cxnSpLocks noChangeShapeType="1"/>
            <a:stCxn id="13" idx="2"/>
            <a:endCxn id="30" idx="3"/>
          </p:cNvCxnSpPr>
          <p:nvPr/>
        </p:nvCxnSpPr>
        <p:spPr bwMode="auto">
          <a:xfrm flipH="1">
            <a:off x="1943100" y="4904582"/>
            <a:ext cx="1765300" cy="513556"/>
          </a:xfrm>
          <a:prstGeom prst="straightConnector1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09"/>
          <p:cNvSpPr>
            <a:spLocks noChangeArrowheads="1"/>
          </p:cNvSpPr>
          <p:nvPr/>
        </p:nvSpPr>
        <p:spPr bwMode="auto">
          <a:xfrm>
            <a:off x="5364163" y="2708275"/>
            <a:ext cx="457200" cy="457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Text Box 110"/>
          <p:cNvSpPr txBox="1">
            <a:spLocks noChangeArrowheads="1"/>
          </p:cNvSpPr>
          <p:nvPr/>
        </p:nvSpPr>
        <p:spPr bwMode="auto">
          <a:xfrm>
            <a:off x="7092950" y="1628775"/>
            <a:ext cx="1727200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Inflation/deflation buttons</a:t>
            </a:r>
          </a:p>
        </p:txBody>
      </p:sp>
      <p:cxnSp>
        <p:nvCxnSpPr>
          <p:cNvPr id="17" name="AutoShape 111"/>
          <p:cNvCxnSpPr>
            <a:cxnSpLocks noChangeShapeType="1"/>
            <a:stCxn id="15" idx="0"/>
            <a:endCxn id="16" idx="2"/>
          </p:cNvCxnSpPr>
          <p:nvPr/>
        </p:nvCxnSpPr>
        <p:spPr bwMode="auto">
          <a:xfrm flipV="1">
            <a:off x="5592763" y="2155825"/>
            <a:ext cx="2363787" cy="538163"/>
          </a:xfrm>
          <a:prstGeom prst="straightConnector1">
            <a:avLst/>
          </a:prstGeom>
          <a:noFill/>
          <a:ln w="158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Oval 112"/>
          <p:cNvSpPr>
            <a:spLocks noChangeArrowheads="1"/>
          </p:cNvSpPr>
          <p:nvPr/>
        </p:nvSpPr>
        <p:spPr bwMode="auto">
          <a:xfrm>
            <a:off x="3276600" y="3141663"/>
            <a:ext cx="381000" cy="3810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Text Box 113"/>
          <p:cNvSpPr txBox="1">
            <a:spLocks noChangeArrowheads="1"/>
          </p:cNvSpPr>
          <p:nvPr/>
        </p:nvSpPr>
        <p:spPr bwMode="auto">
          <a:xfrm>
            <a:off x="190500" y="3751263"/>
            <a:ext cx="838200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Reset button</a:t>
            </a:r>
          </a:p>
        </p:txBody>
      </p:sp>
      <p:cxnSp>
        <p:nvCxnSpPr>
          <p:cNvPr id="20" name="AutoShape 114"/>
          <p:cNvCxnSpPr>
            <a:cxnSpLocks noChangeShapeType="1"/>
            <a:stCxn id="18" idx="2"/>
            <a:endCxn id="19" idx="3"/>
          </p:cNvCxnSpPr>
          <p:nvPr/>
        </p:nvCxnSpPr>
        <p:spPr bwMode="auto">
          <a:xfrm flipH="1">
            <a:off x="1028700" y="3332163"/>
            <a:ext cx="2233613" cy="682625"/>
          </a:xfrm>
          <a:prstGeom prst="straightConnector1">
            <a:avLst/>
          </a:prstGeom>
          <a:noFill/>
          <a:ln w="158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Oval 115"/>
          <p:cNvSpPr>
            <a:spLocks noChangeArrowheads="1"/>
          </p:cNvSpPr>
          <p:nvPr/>
        </p:nvSpPr>
        <p:spPr bwMode="auto">
          <a:xfrm>
            <a:off x="2620963" y="2713038"/>
            <a:ext cx="392112" cy="466725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" name="Text Box 116"/>
          <p:cNvSpPr txBox="1">
            <a:spLocks noChangeArrowheads="1"/>
          </p:cNvSpPr>
          <p:nvPr/>
        </p:nvSpPr>
        <p:spPr bwMode="auto">
          <a:xfrm>
            <a:off x="1887538" y="1628775"/>
            <a:ext cx="1800225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Buttons to adjust energy (Joule/cm</a:t>
            </a:r>
            <a:r>
              <a:rPr lang="en-US" sz="1400" baseline="30000" dirty="0">
                <a:latin typeface="+mn-lt"/>
                <a:cs typeface="+mn-cs"/>
              </a:rPr>
              <a:t>2</a:t>
            </a:r>
            <a:r>
              <a:rPr lang="en-US" sz="1400" dirty="0">
                <a:latin typeface="+mn-lt"/>
                <a:cs typeface="+mn-cs"/>
              </a:rPr>
              <a:t>)</a:t>
            </a:r>
          </a:p>
        </p:txBody>
      </p:sp>
      <p:cxnSp>
        <p:nvCxnSpPr>
          <p:cNvPr id="23" name="AutoShape 117"/>
          <p:cNvCxnSpPr>
            <a:cxnSpLocks noChangeShapeType="1"/>
            <a:stCxn id="21" idx="0"/>
            <a:endCxn id="22" idx="2"/>
          </p:cNvCxnSpPr>
          <p:nvPr/>
        </p:nvCxnSpPr>
        <p:spPr bwMode="auto">
          <a:xfrm flipH="1" flipV="1">
            <a:off x="2787650" y="2155825"/>
            <a:ext cx="30163" cy="542925"/>
          </a:xfrm>
          <a:prstGeom prst="straightConnector1">
            <a:avLst/>
          </a:prstGeom>
          <a:noFill/>
          <a:ln w="158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118"/>
          <p:cNvSpPr>
            <a:spLocks noChangeArrowheads="1"/>
          </p:cNvSpPr>
          <p:nvPr/>
        </p:nvSpPr>
        <p:spPr bwMode="auto">
          <a:xfrm>
            <a:off x="3924300" y="2997200"/>
            <a:ext cx="762000" cy="838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5" name="Text Box 119"/>
          <p:cNvSpPr txBox="1">
            <a:spLocks noChangeArrowheads="1"/>
          </p:cNvSpPr>
          <p:nvPr/>
        </p:nvSpPr>
        <p:spPr bwMode="auto">
          <a:xfrm>
            <a:off x="7143750" y="2371725"/>
            <a:ext cx="1905000" cy="739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Display for energy and power settings and for general instructions</a:t>
            </a:r>
          </a:p>
        </p:txBody>
      </p:sp>
      <p:cxnSp>
        <p:nvCxnSpPr>
          <p:cNvPr id="26" name="AutoShape 120"/>
          <p:cNvCxnSpPr>
            <a:cxnSpLocks noChangeShapeType="1"/>
            <a:stCxn id="24" idx="6"/>
            <a:endCxn id="25" idx="1"/>
          </p:cNvCxnSpPr>
          <p:nvPr/>
        </p:nvCxnSpPr>
        <p:spPr bwMode="auto">
          <a:xfrm flipV="1">
            <a:off x="4700588" y="2741613"/>
            <a:ext cx="2443162" cy="674687"/>
          </a:xfrm>
          <a:prstGeom prst="straightConnector1">
            <a:avLst/>
          </a:prstGeom>
          <a:noFill/>
          <a:ln w="158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 Box 121"/>
          <p:cNvSpPr txBox="1">
            <a:spLocks noChangeArrowheads="1"/>
          </p:cNvSpPr>
          <p:nvPr/>
        </p:nvSpPr>
        <p:spPr bwMode="auto">
          <a:xfrm>
            <a:off x="190500" y="1628775"/>
            <a:ext cx="1498600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Buttons to adjust power (Watt)</a:t>
            </a:r>
          </a:p>
        </p:txBody>
      </p:sp>
      <p:sp>
        <p:nvSpPr>
          <p:cNvPr id="28" name="Oval 122"/>
          <p:cNvSpPr>
            <a:spLocks noChangeArrowheads="1"/>
          </p:cNvSpPr>
          <p:nvPr/>
        </p:nvSpPr>
        <p:spPr bwMode="auto">
          <a:xfrm>
            <a:off x="1547813" y="2708275"/>
            <a:ext cx="300037" cy="457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9" name="AutoShape 123"/>
          <p:cNvCxnSpPr>
            <a:cxnSpLocks noChangeShapeType="1"/>
          </p:cNvCxnSpPr>
          <p:nvPr/>
        </p:nvCxnSpPr>
        <p:spPr bwMode="auto">
          <a:xfrm flipH="1" flipV="1">
            <a:off x="939800" y="2428875"/>
            <a:ext cx="593725" cy="568325"/>
          </a:xfrm>
          <a:prstGeom prst="straightConnector1">
            <a:avLst/>
          </a:prstGeom>
          <a:noFill/>
          <a:ln w="158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107504" y="4941888"/>
            <a:ext cx="1835596" cy="952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Cable to connect the catheter to the generator (air and RF energy) </a:t>
            </a:r>
          </a:p>
        </p:txBody>
      </p:sp>
      <p:grpSp>
        <p:nvGrpSpPr>
          <p:cNvPr id="31" name="Group 86"/>
          <p:cNvGrpSpPr>
            <a:grpSpLocks/>
          </p:cNvGrpSpPr>
          <p:nvPr/>
        </p:nvGrpSpPr>
        <p:grpSpPr bwMode="auto">
          <a:xfrm>
            <a:off x="5772150" y="3573463"/>
            <a:ext cx="3276600" cy="2508250"/>
            <a:chOff x="3360" y="2592"/>
            <a:chExt cx="2064" cy="1580"/>
          </a:xfrm>
        </p:grpSpPr>
        <p:grpSp>
          <p:nvGrpSpPr>
            <p:cNvPr id="38" name="Group 84"/>
            <p:cNvGrpSpPr>
              <a:grpSpLocks/>
            </p:cNvGrpSpPr>
            <p:nvPr/>
          </p:nvGrpSpPr>
          <p:grpSpPr bwMode="auto">
            <a:xfrm>
              <a:off x="3360" y="2592"/>
              <a:ext cx="1008" cy="1580"/>
              <a:chOff x="3360" y="2592"/>
              <a:chExt cx="1008" cy="1580"/>
            </a:xfrm>
          </p:grpSpPr>
          <p:sp>
            <p:nvSpPr>
              <p:cNvPr id="43" name="Oval 32"/>
              <p:cNvSpPr>
                <a:spLocks noChangeArrowheads="1"/>
              </p:cNvSpPr>
              <p:nvPr/>
            </p:nvSpPr>
            <p:spPr bwMode="auto">
              <a:xfrm>
                <a:off x="3552" y="2592"/>
                <a:ext cx="672" cy="524"/>
              </a:xfrm>
              <a:prstGeom prst="ellips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44" name="Text Box 39"/>
              <p:cNvSpPr txBox="1">
                <a:spLocks noChangeArrowheads="1"/>
              </p:cNvSpPr>
              <p:nvPr/>
            </p:nvSpPr>
            <p:spPr bwMode="auto">
              <a:xfrm>
                <a:off x="3360" y="3840"/>
                <a:ext cx="1008" cy="3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latin typeface="+mn-lt"/>
                    <a:cs typeface="+mn-cs"/>
                  </a:rPr>
                  <a:t>Foot pedal to in/deflate balloon</a:t>
                </a:r>
              </a:p>
            </p:txBody>
          </p:sp>
          <p:cxnSp>
            <p:nvCxnSpPr>
              <p:cNvPr id="45" name="AutoShape 60"/>
              <p:cNvCxnSpPr>
                <a:cxnSpLocks noChangeShapeType="1"/>
                <a:stCxn id="43" idx="4"/>
                <a:endCxn id="44" idx="0"/>
              </p:cNvCxnSpPr>
              <p:nvPr/>
            </p:nvCxnSpPr>
            <p:spPr bwMode="auto">
              <a:xfrm flipH="1">
                <a:off x="3864" y="3125"/>
                <a:ext cx="24" cy="715"/>
              </a:xfrm>
              <a:prstGeom prst="straightConnector1">
                <a:avLst/>
              </a:prstGeom>
              <a:noFill/>
              <a:ln w="15875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9" name="Group 85"/>
            <p:cNvGrpSpPr>
              <a:grpSpLocks/>
            </p:cNvGrpSpPr>
            <p:nvPr/>
          </p:nvGrpSpPr>
          <p:grpSpPr bwMode="auto">
            <a:xfrm>
              <a:off x="4320" y="2736"/>
              <a:ext cx="1104" cy="1436"/>
              <a:chOff x="4320" y="2736"/>
              <a:chExt cx="1104" cy="1436"/>
            </a:xfrm>
          </p:grpSpPr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4320" y="2736"/>
                <a:ext cx="768" cy="528"/>
              </a:xfrm>
              <a:prstGeom prst="ellips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41" name="Text Box 40"/>
              <p:cNvSpPr txBox="1">
                <a:spLocks noChangeArrowheads="1"/>
              </p:cNvSpPr>
              <p:nvPr/>
            </p:nvSpPr>
            <p:spPr bwMode="auto">
              <a:xfrm>
                <a:off x="4416" y="3840"/>
                <a:ext cx="1008" cy="3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latin typeface="+mn-lt"/>
                    <a:cs typeface="+mn-cs"/>
                  </a:rPr>
                  <a:t>Foot pedal to activate electrode</a:t>
                </a:r>
              </a:p>
            </p:txBody>
          </p:sp>
          <p:cxnSp>
            <p:nvCxnSpPr>
              <p:cNvPr id="42" name="AutoShape 62"/>
              <p:cNvCxnSpPr>
                <a:cxnSpLocks noChangeShapeType="1"/>
                <a:stCxn id="40" idx="4"/>
                <a:endCxn id="41" idx="0"/>
              </p:cNvCxnSpPr>
              <p:nvPr/>
            </p:nvCxnSpPr>
            <p:spPr bwMode="auto">
              <a:xfrm>
                <a:off x="4704" y="3273"/>
                <a:ext cx="216" cy="567"/>
              </a:xfrm>
              <a:prstGeom prst="straightConnector1">
                <a:avLst/>
              </a:prstGeom>
              <a:noFill/>
              <a:ln w="15875">
                <a:solidFill>
                  <a:srgbClr val="8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3851275" y="2708275"/>
            <a:ext cx="762000" cy="457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898900" y="1628775"/>
            <a:ext cx="1447800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Display for EID (mm)</a:t>
            </a:r>
          </a:p>
        </p:txBody>
      </p:sp>
      <p:cxnSp>
        <p:nvCxnSpPr>
          <p:cNvPr id="34" name="AutoShape 57"/>
          <p:cNvCxnSpPr>
            <a:cxnSpLocks noChangeShapeType="1"/>
            <a:stCxn id="32" idx="0"/>
            <a:endCxn id="33" idx="2"/>
          </p:cNvCxnSpPr>
          <p:nvPr/>
        </p:nvCxnSpPr>
        <p:spPr bwMode="auto">
          <a:xfrm flipV="1">
            <a:off x="4232275" y="2155825"/>
            <a:ext cx="390525" cy="538163"/>
          </a:xfrm>
          <a:prstGeom prst="straightConnector1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4787900" y="2708275"/>
            <a:ext cx="762000" cy="457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5540375" y="1628775"/>
            <a:ext cx="1295400" cy="527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Inflation pressure (psi)</a:t>
            </a:r>
          </a:p>
        </p:txBody>
      </p:sp>
      <p:cxnSp>
        <p:nvCxnSpPr>
          <p:cNvPr id="37" name="AutoShape 64"/>
          <p:cNvCxnSpPr>
            <a:cxnSpLocks noChangeShapeType="1"/>
            <a:stCxn id="35" idx="0"/>
            <a:endCxn id="36" idx="2"/>
          </p:cNvCxnSpPr>
          <p:nvPr/>
        </p:nvCxnSpPr>
        <p:spPr bwMode="auto">
          <a:xfrm flipV="1">
            <a:off x="5168900" y="2155825"/>
            <a:ext cx="1019175" cy="538163"/>
          </a:xfrm>
          <a:prstGeom prst="straightConnector1">
            <a:avLst/>
          </a:prstGeom>
          <a:noFill/>
          <a:ln w="158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18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Conclusions</a:t>
            </a:r>
            <a:r>
              <a:rPr lang="nl-NL" dirty="0" smtClean="0">
                <a:solidFill>
                  <a:schemeClr val="bg1"/>
                </a:solidFill>
              </a:rPr>
              <a:t> RCT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simplified regimen (3x12J/cm</a:t>
            </a:r>
            <a:r>
              <a:rPr lang="en-US" sz="2800" baseline="30000" dirty="0"/>
              <a:t>2</a:t>
            </a:r>
            <a:r>
              <a:rPr lang="en-US" sz="2800" dirty="0"/>
              <a:t>-no clean) </a:t>
            </a:r>
            <a:r>
              <a:rPr lang="en-US" sz="2800" dirty="0" smtClean="0"/>
              <a:t>is non-inferior </a:t>
            </a:r>
            <a:r>
              <a:rPr lang="en-US" sz="2800" dirty="0"/>
              <a:t>to the standard regimen (2x15J/cm</a:t>
            </a:r>
            <a:r>
              <a:rPr lang="en-US" sz="2800" baseline="30000" dirty="0"/>
              <a:t>2</a:t>
            </a:r>
            <a:r>
              <a:rPr lang="en-US" sz="2800" dirty="0"/>
              <a:t>-clean-2x15J/cm</a:t>
            </a:r>
            <a:r>
              <a:rPr lang="en-US" sz="2800" baseline="30000" dirty="0"/>
              <a:t>2</a:t>
            </a:r>
            <a:r>
              <a:rPr lang="en-US" sz="2800" dirty="0"/>
              <a:t>) when comparing </a:t>
            </a:r>
            <a:r>
              <a:rPr lang="en-US" sz="2800" dirty="0" smtClean="0"/>
              <a:t>efficacy</a:t>
            </a:r>
          </a:p>
          <a:p>
            <a:pPr>
              <a:lnSpc>
                <a:spcPct val="150000"/>
              </a:lnSpc>
            </a:pP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The simplified regimen </a:t>
            </a:r>
            <a:r>
              <a:rPr lang="en-US" sz="2800" dirty="0"/>
              <a:t>is associated with a significantly shorter procedure time, making it favorable to use.</a:t>
            </a:r>
            <a:endParaRPr lang="nl-NL" sz="2800" dirty="0"/>
          </a:p>
        </p:txBody>
      </p:sp>
      <p:sp>
        <p:nvSpPr>
          <p:cNvPr id="5" name="Tekstvak 4"/>
          <p:cNvSpPr txBox="1"/>
          <p:nvPr/>
        </p:nvSpPr>
        <p:spPr>
          <a:xfrm>
            <a:off x="683568" y="6586115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Pouw et al. GIE 2017;85:AB122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2369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>
                <a:solidFill>
                  <a:schemeClr val="bg1"/>
                </a:solidFill>
              </a:rPr>
              <a:t>Barrx</a:t>
            </a:r>
            <a:r>
              <a:rPr lang="nl-NL" sz="3600" baseline="30000" dirty="0" err="1">
                <a:solidFill>
                  <a:schemeClr val="bg1"/>
                </a:solidFill>
              </a:rPr>
              <a:t>TM</a:t>
            </a:r>
            <a:r>
              <a:rPr lang="nl-NL" sz="3600" dirty="0">
                <a:solidFill>
                  <a:schemeClr val="bg1"/>
                </a:solidFill>
              </a:rPr>
              <a:t> 90 </a:t>
            </a:r>
            <a:r>
              <a:rPr lang="nl-NL" sz="3600" dirty="0" err="1">
                <a:solidFill>
                  <a:schemeClr val="bg1"/>
                </a:solidFill>
              </a:rPr>
              <a:t>using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the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simplified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regimen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5184576" cy="5328592"/>
          </a:xfrm>
        </p:spPr>
        <p:txBody>
          <a:bodyPr>
            <a:normAutofit/>
          </a:bodyPr>
          <a:lstStyle/>
          <a:p>
            <a:endParaRPr lang="nl-NL" sz="2400" b="1" dirty="0" smtClean="0"/>
          </a:p>
          <a:p>
            <a:r>
              <a:rPr lang="nl-NL" sz="2400" b="1" dirty="0" smtClean="0"/>
              <a:t>Step 1: check </a:t>
            </a:r>
            <a:r>
              <a:rPr lang="nl-NL" sz="2400" b="1" dirty="0" err="1" smtClean="0"/>
              <a:t>settings</a:t>
            </a:r>
            <a:endParaRPr lang="nl-NL" sz="2400" b="1" dirty="0" smtClean="0"/>
          </a:p>
          <a:p>
            <a:pPr marL="365125" indent="0">
              <a:buNone/>
            </a:pPr>
            <a:r>
              <a:rPr lang="nl-NL" sz="2400" b="1" dirty="0" smtClean="0"/>
              <a:t>Energy </a:t>
            </a:r>
            <a:r>
              <a:rPr lang="nl-NL" sz="2400" b="1" dirty="0" err="1" smtClean="0"/>
              <a:t>density</a:t>
            </a:r>
            <a:r>
              <a:rPr lang="nl-NL" sz="2400" b="1" dirty="0" smtClean="0"/>
              <a:t> at 12J/cm</a:t>
            </a:r>
            <a:r>
              <a:rPr lang="nl-NL" sz="2400" b="1" baseline="30000" dirty="0" smtClean="0"/>
              <a:t>2</a:t>
            </a:r>
            <a:endParaRPr lang="nl-NL" sz="2400" b="1" baseline="30000" dirty="0"/>
          </a:p>
          <a:p>
            <a:endParaRPr lang="nl-NL" sz="3200" b="1" dirty="0" smtClean="0"/>
          </a:p>
          <a:p>
            <a:endParaRPr lang="nl-NL" sz="2400" b="1" dirty="0"/>
          </a:p>
          <a:p>
            <a:r>
              <a:rPr lang="nl-NL" sz="2400" b="1" dirty="0" smtClean="0"/>
              <a:t>Step 2: </a:t>
            </a:r>
            <a:r>
              <a:rPr lang="en-US" altLang="nl-NL" sz="2400" b="1" dirty="0"/>
              <a:t>Clean esophageal wall </a:t>
            </a:r>
            <a:r>
              <a:rPr lang="en-US" altLang="nl-NL" sz="2400" b="1" dirty="0" smtClean="0"/>
              <a:t>by </a:t>
            </a:r>
            <a:r>
              <a:rPr lang="en-US" altLang="nl-NL" sz="2400" b="1" dirty="0"/>
              <a:t>flushing with </a:t>
            </a:r>
            <a:r>
              <a:rPr lang="en-US" altLang="nl-NL" sz="2400" b="1" dirty="0" smtClean="0"/>
              <a:t>water</a:t>
            </a:r>
            <a:r>
              <a:rPr lang="en-US" altLang="nl-NL" sz="3200" b="1" dirty="0" smtClean="0"/>
              <a:t/>
            </a:r>
            <a:br>
              <a:rPr lang="en-US" altLang="nl-NL" sz="3200" b="1" dirty="0" smtClean="0"/>
            </a:br>
            <a:endParaRPr lang="en-US" b="1" dirty="0" smtClean="0"/>
          </a:p>
          <a:p>
            <a:endParaRPr lang="en-US" dirty="0"/>
          </a:p>
          <a:p>
            <a:endParaRPr lang="en-US" sz="3300" dirty="0" smtClean="0"/>
          </a:p>
        </p:txBody>
      </p:sp>
      <p:pic>
        <p:nvPicPr>
          <p:cNvPr id="18" name="Picture 6" descr="FLEX FAMILY MZ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628800"/>
            <a:ext cx="3371875" cy="1447875"/>
          </a:xfrm>
        </p:spPr>
      </p:pic>
      <p:sp>
        <p:nvSpPr>
          <p:cNvPr id="7" name="Ovaal 6"/>
          <p:cNvSpPr/>
          <p:nvPr/>
        </p:nvSpPr>
        <p:spPr>
          <a:xfrm>
            <a:off x="6372200" y="1772816"/>
            <a:ext cx="360040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2194826" cy="174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>
                <a:solidFill>
                  <a:schemeClr val="bg1"/>
                </a:solidFill>
              </a:rPr>
              <a:t>Barrx</a:t>
            </a:r>
            <a:r>
              <a:rPr lang="nl-NL" sz="3600" baseline="30000" dirty="0" err="1">
                <a:solidFill>
                  <a:schemeClr val="bg1"/>
                </a:solidFill>
              </a:rPr>
              <a:t>TM</a:t>
            </a:r>
            <a:r>
              <a:rPr lang="nl-NL" sz="3600" dirty="0">
                <a:solidFill>
                  <a:schemeClr val="bg1"/>
                </a:solidFill>
              </a:rPr>
              <a:t> 90 </a:t>
            </a:r>
            <a:r>
              <a:rPr lang="nl-NL" sz="3600" dirty="0" err="1">
                <a:solidFill>
                  <a:schemeClr val="bg1"/>
                </a:solidFill>
              </a:rPr>
              <a:t>using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the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simplified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regimen</a:t>
            </a:r>
            <a:endParaRPr lang="nl-NL" altLang="nl-NL" sz="36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5688632" cy="5234111"/>
          </a:xfrm>
        </p:spPr>
        <p:txBody>
          <a:bodyPr>
            <a:normAutofit fontScale="92500"/>
          </a:bodyPr>
          <a:lstStyle/>
          <a:p>
            <a:r>
              <a:rPr lang="nl-NL" sz="2400" b="1" dirty="0" smtClean="0"/>
              <a:t>Step 3: </a:t>
            </a:r>
            <a:r>
              <a:rPr lang="nl-NL" sz="2400" b="1" dirty="0" err="1" smtClean="0"/>
              <a:t>Ablation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residual</a:t>
            </a:r>
            <a:r>
              <a:rPr lang="nl-NL" sz="2400" b="1" dirty="0" smtClean="0"/>
              <a:t> BE</a:t>
            </a:r>
          </a:p>
          <a:p>
            <a:pPr marL="914400" lvl="1" indent="-457200">
              <a:buFont typeface="+mj-lt"/>
              <a:buAutoNum type="alphaUcPeriod"/>
            </a:pPr>
            <a:r>
              <a:rPr lang="nl-NL" dirty="0" smtClean="0"/>
              <a:t>Introduce Barrx</a:t>
            </a:r>
            <a:r>
              <a:rPr lang="nl-NL" baseline="30000" dirty="0" smtClean="0"/>
              <a:t>TM</a:t>
            </a:r>
            <a:r>
              <a:rPr lang="nl-NL" dirty="0" smtClean="0"/>
              <a:t>90 </a:t>
            </a:r>
            <a:r>
              <a:rPr lang="nl-NL" dirty="0" err="1" smtClean="0"/>
              <a:t>catheter</a:t>
            </a:r>
            <a:endParaRPr lang="nl-NL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altLang="nl-NL" dirty="0"/>
              <a:t>Position the target areas of BE at the 12 o’clock </a:t>
            </a:r>
            <a:r>
              <a:rPr lang="en-US" altLang="nl-NL" dirty="0" smtClean="0"/>
              <a:t>position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altLang="nl-NL" dirty="0"/>
              <a:t>Bring the electrode into contact with the esophageal wall, and angulate the endoscope upwards to improve contact between the electrode and the mucosa;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altLang="nl-NL" dirty="0"/>
              <a:t>the cap should tilt down in the endoscopic field as on the </a:t>
            </a:r>
            <a:r>
              <a:rPr lang="en-US" altLang="nl-NL" dirty="0" smtClean="0"/>
              <a:t>right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altLang="nl-NL" dirty="0" smtClean="0"/>
              <a:t>Ablate 3 times in a row without cleaning in between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altLang="nl-NL" dirty="0" smtClean="0"/>
              <a:t>Repeat step b – e until all Barrett’s tissue is ablated</a:t>
            </a:r>
            <a:endParaRPr lang="nl-NL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  <a:p>
            <a:endParaRPr lang="en-US" sz="3300" dirty="0" smtClean="0"/>
          </a:p>
        </p:txBody>
      </p:sp>
      <p:pic>
        <p:nvPicPr>
          <p:cNvPr id="11" name="Picture 7" descr="8920_1458B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09" y="1700808"/>
            <a:ext cx="2465387" cy="2098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69" y="4005064"/>
            <a:ext cx="245242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2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Ablation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z</a:t>
            </a:r>
            <a:r>
              <a:rPr lang="nl-NL" dirty="0" smtClean="0">
                <a:solidFill>
                  <a:schemeClr val="bg1"/>
                </a:solidFill>
              </a:rPr>
              <a:t>-line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1520" y="1600200"/>
            <a:ext cx="8517632" cy="49859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nl-NL" sz="2600" dirty="0"/>
              <a:t>When the </a:t>
            </a:r>
            <a:r>
              <a:rPr lang="en-US" altLang="nl-NL" sz="2600" dirty="0" err="1"/>
              <a:t>Barrx</a:t>
            </a:r>
            <a:r>
              <a:rPr lang="en-GB" altLang="nl-NL" sz="2600" baseline="30000" dirty="0"/>
              <a:t>TM</a:t>
            </a:r>
            <a:r>
              <a:rPr lang="en-GB" altLang="nl-NL" sz="2600" dirty="0"/>
              <a:t>90</a:t>
            </a:r>
            <a:r>
              <a:rPr lang="en-US" altLang="nl-NL" sz="2600" dirty="0"/>
              <a:t> electrode is introduced to ablate residual islands or tongues of BE mucosa, </a:t>
            </a:r>
            <a:r>
              <a:rPr lang="en-US" altLang="nl-NL" sz="2600" dirty="0" smtClean="0"/>
              <a:t>circumferential ablation </a:t>
            </a:r>
            <a:r>
              <a:rPr lang="en-US" altLang="nl-NL" sz="2600" dirty="0"/>
              <a:t>of </a:t>
            </a:r>
            <a:r>
              <a:rPr lang="en-US" altLang="nl-NL" sz="2600" dirty="0" smtClean="0"/>
              <a:t>area at the upper end of the gastric folds is </a:t>
            </a:r>
            <a:r>
              <a:rPr lang="en-US" altLang="nl-NL" sz="2600" dirty="0"/>
              <a:t>recommended, because</a:t>
            </a:r>
            <a:r>
              <a:rPr lang="en-US" altLang="nl-NL" sz="2600" dirty="0" smtClean="0"/>
              <a:t>:</a:t>
            </a:r>
            <a:br>
              <a:rPr lang="en-US" altLang="nl-NL" sz="2600" dirty="0" smtClean="0"/>
            </a:br>
            <a:endParaRPr lang="en-US" altLang="nl-NL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600" dirty="0"/>
              <a:t>Contact </a:t>
            </a:r>
            <a:r>
              <a:rPr lang="nl-NL" altLang="nl-NL" sz="2600" dirty="0" err="1"/>
              <a:t>Barrx</a:t>
            </a:r>
            <a:r>
              <a:rPr lang="en-GB" altLang="nl-NL" sz="2600" baseline="30000" dirty="0"/>
              <a:t>TM</a:t>
            </a:r>
            <a:r>
              <a:rPr lang="en-GB" altLang="nl-NL" sz="2600" dirty="0"/>
              <a:t>360</a:t>
            </a:r>
            <a:r>
              <a:rPr lang="nl-NL" altLang="nl-NL" sz="2600" baseline="30000" dirty="0"/>
              <a:t> </a:t>
            </a:r>
            <a:r>
              <a:rPr lang="nl-NL" altLang="nl-NL" sz="2600" dirty="0"/>
              <a:t>balloon </a:t>
            </a:r>
            <a:r>
              <a:rPr lang="nl-NL" altLang="nl-NL" sz="2600" dirty="0" err="1" smtClean="0"/>
              <a:t>here</a:t>
            </a:r>
            <a:r>
              <a:rPr lang="nl-NL" altLang="nl-NL" sz="2600" dirty="0" smtClean="0"/>
              <a:t> is </a:t>
            </a:r>
            <a:r>
              <a:rPr lang="nl-NL" altLang="nl-NL" sz="2600" dirty="0" err="1" smtClean="0"/>
              <a:t>generally</a:t>
            </a:r>
            <a:r>
              <a:rPr lang="nl-NL" altLang="nl-NL" sz="2600" dirty="0" smtClean="0"/>
              <a:t> </a:t>
            </a:r>
            <a:r>
              <a:rPr lang="nl-NL" altLang="nl-NL" sz="2600" dirty="0" err="1" smtClean="0"/>
              <a:t>suboptimal</a:t>
            </a:r>
            <a:r>
              <a:rPr lang="nl-NL" altLang="nl-NL" sz="2600" dirty="0" smtClean="0"/>
              <a:t> </a:t>
            </a:r>
            <a:endParaRPr lang="nl-NL" altLang="nl-NL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600" dirty="0" err="1" smtClean="0"/>
              <a:t>Endoscopic</a:t>
            </a:r>
            <a:r>
              <a:rPr lang="nl-NL" altLang="nl-NL" sz="2600" dirty="0" smtClean="0"/>
              <a:t> </a:t>
            </a:r>
            <a:r>
              <a:rPr lang="nl-NL" altLang="nl-NL" sz="2600" dirty="0" err="1"/>
              <a:t>inspection</a:t>
            </a:r>
            <a:r>
              <a:rPr lang="nl-NL" altLang="nl-NL" sz="2600" dirty="0"/>
              <a:t> </a:t>
            </a:r>
            <a:r>
              <a:rPr lang="nl-NL" altLang="nl-NL" sz="2600" dirty="0" err="1"/>
              <a:t>unreliable</a:t>
            </a:r>
            <a:r>
              <a:rPr lang="nl-NL" altLang="nl-NL" sz="2600" dirty="0"/>
              <a:t> </a:t>
            </a:r>
            <a:r>
              <a:rPr lang="nl-NL" altLang="nl-NL" sz="2600" dirty="0" err="1"/>
              <a:t>for</a:t>
            </a:r>
            <a:r>
              <a:rPr lang="nl-NL" altLang="nl-NL" sz="2600" dirty="0"/>
              <a:t> </a:t>
            </a:r>
            <a:r>
              <a:rPr lang="nl-NL" altLang="nl-NL" sz="2600" dirty="0" err="1"/>
              <a:t>presence</a:t>
            </a:r>
            <a:r>
              <a:rPr lang="nl-NL" altLang="nl-NL" sz="2600" dirty="0"/>
              <a:t> of </a:t>
            </a:r>
            <a:r>
              <a:rPr lang="nl-NL" altLang="nl-NL" sz="2600" dirty="0" err="1" smtClean="0"/>
              <a:t>residual</a:t>
            </a:r>
            <a:r>
              <a:rPr lang="nl-NL" altLang="nl-NL" sz="2600" dirty="0" smtClean="0"/>
              <a:t> BE in </a:t>
            </a:r>
            <a:r>
              <a:rPr lang="nl-NL" altLang="nl-NL" sz="2600" dirty="0" err="1" smtClean="0"/>
              <a:t>this</a:t>
            </a:r>
            <a:r>
              <a:rPr lang="nl-NL" altLang="nl-NL" sz="2600" dirty="0" smtClean="0"/>
              <a:t>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600" dirty="0" smtClean="0"/>
              <a:t>Sampling </a:t>
            </a:r>
            <a:r>
              <a:rPr lang="nl-NL" altLang="nl-NL" sz="2600" dirty="0"/>
              <a:t>error of random biopsies </a:t>
            </a:r>
            <a:r>
              <a:rPr lang="nl-NL" altLang="nl-NL" sz="2600" dirty="0" smtClean="0"/>
              <a:t>in </a:t>
            </a:r>
            <a:r>
              <a:rPr lang="nl-NL" altLang="nl-NL" sz="2600" dirty="0" err="1"/>
              <a:t>this</a:t>
            </a:r>
            <a:r>
              <a:rPr lang="nl-NL" altLang="nl-NL" sz="2600" dirty="0"/>
              <a:t> </a:t>
            </a:r>
            <a:r>
              <a:rPr lang="nl-NL" altLang="nl-NL" sz="2600" dirty="0" smtClean="0"/>
              <a:t>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600" dirty="0" err="1" smtClean="0"/>
              <a:t>This</a:t>
            </a:r>
            <a:r>
              <a:rPr lang="nl-NL" altLang="nl-NL" sz="2600" dirty="0" smtClean="0"/>
              <a:t> is </a:t>
            </a:r>
            <a:r>
              <a:rPr lang="nl-NL" altLang="nl-NL" sz="2600" dirty="0" err="1" smtClean="0"/>
              <a:t>the</a:t>
            </a:r>
            <a:r>
              <a:rPr lang="nl-NL" altLang="nl-NL" sz="2600" dirty="0" smtClean="0"/>
              <a:t> area </a:t>
            </a:r>
            <a:r>
              <a:rPr lang="nl-NL" altLang="nl-NL" sz="2600" dirty="0" err="1" smtClean="0"/>
              <a:t>where</a:t>
            </a:r>
            <a:r>
              <a:rPr lang="nl-NL" altLang="nl-NL" sz="2600" dirty="0" smtClean="0"/>
              <a:t> most </a:t>
            </a:r>
            <a:r>
              <a:rPr lang="nl-NL" altLang="nl-NL" sz="2600" dirty="0" err="1" smtClean="0"/>
              <a:t>recurrences</a:t>
            </a:r>
            <a:r>
              <a:rPr lang="nl-NL" altLang="nl-NL" sz="2600" dirty="0" smtClean="0"/>
              <a:t> </a:t>
            </a:r>
            <a:r>
              <a:rPr lang="nl-NL" altLang="nl-NL" sz="2600" dirty="0" err="1" smtClean="0"/>
              <a:t>occur</a:t>
            </a:r>
            <a:r>
              <a:rPr lang="nl-NL" altLang="nl-NL" sz="2600" dirty="0" smtClean="0"/>
              <a:t>.</a:t>
            </a:r>
            <a:endParaRPr lang="nl-NL" altLang="nl-NL" sz="2600" dirty="0"/>
          </a:p>
          <a:p>
            <a:pPr>
              <a:lnSpc>
                <a:spcPct val="150000"/>
              </a:lnSpc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377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496944" cy="1143000"/>
          </a:xfrm>
        </p:spPr>
        <p:txBody>
          <a:bodyPr>
            <a:noAutofit/>
          </a:bodyPr>
          <a:lstStyle/>
          <a:p>
            <a:r>
              <a:rPr lang="en-US" altLang="nl-NL" sz="3600" dirty="0">
                <a:solidFill>
                  <a:schemeClr val="bg1"/>
                </a:solidFill>
              </a:rPr>
              <a:t>Circumferential ablation of the Z-line </a:t>
            </a:r>
            <a:r>
              <a:rPr lang="en-US" altLang="nl-NL" sz="3600" dirty="0" smtClean="0">
                <a:solidFill>
                  <a:schemeClr val="bg1"/>
                </a:solidFill>
              </a:rPr>
              <a:t>is </a:t>
            </a:r>
            <a:r>
              <a:rPr lang="en-US" altLang="nl-NL" sz="3600" dirty="0">
                <a:solidFill>
                  <a:schemeClr val="bg1"/>
                </a:solidFill>
              </a:rPr>
              <a:t>challenging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853136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nl-NL" dirty="0" smtClean="0"/>
              <a:t>Ensure </a:t>
            </a:r>
            <a:r>
              <a:rPr lang="en-US" altLang="nl-NL" dirty="0"/>
              <a:t>that the Z-line is straddled by the Barrx90</a:t>
            </a:r>
            <a:r>
              <a:rPr lang="en-US" altLang="nl-NL" baseline="30000" dirty="0"/>
              <a:t>TM </a:t>
            </a:r>
            <a:r>
              <a:rPr lang="en-US" altLang="nl-NL" dirty="0" smtClean="0"/>
              <a:t>catheter</a:t>
            </a:r>
            <a:br>
              <a:rPr lang="en-US" altLang="nl-NL" dirty="0" smtClean="0"/>
            </a:br>
            <a:endParaRPr lang="en-US" altLang="nl-NL" dirty="0" smtClean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nl-NL" dirty="0" smtClean="0"/>
              <a:t>Ablate adjacent zones while </a:t>
            </a:r>
            <a:r>
              <a:rPr lang="en-US" altLang="nl-NL" dirty="0"/>
              <a:t>keeping the endoscope at the same insertion </a:t>
            </a:r>
            <a:r>
              <a:rPr lang="en-US" altLang="nl-NL" dirty="0" smtClean="0"/>
              <a:t>depth</a:t>
            </a:r>
            <a:br>
              <a:rPr lang="en-US" altLang="nl-NL" dirty="0" smtClean="0"/>
            </a:br>
            <a:endParaRPr lang="en-US" altLang="nl-NL" dirty="0" smtClean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nl-NL" dirty="0" smtClean="0"/>
              <a:t>Turn </a:t>
            </a:r>
            <a:r>
              <a:rPr lang="en-US" altLang="nl-NL" dirty="0"/>
              <a:t>the endoscope step-by-step to circumferentially ablate the Z-line.</a:t>
            </a:r>
            <a:endParaRPr lang="nl-NL" altLang="nl-NL" dirty="0"/>
          </a:p>
          <a:p>
            <a:pPr>
              <a:lnSpc>
                <a:spcPct val="150000"/>
              </a:lnSpc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168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496944" cy="1143000"/>
          </a:xfrm>
        </p:spPr>
        <p:txBody>
          <a:bodyPr>
            <a:noAutofit/>
          </a:bodyPr>
          <a:lstStyle/>
          <a:p>
            <a:r>
              <a:rPr lang="en-US" altLang="nl-NL" sz="3600" dirty="0">
                <a:solidFill>
                  <a:schemeClr val="bg1"/>
                </a:solidFill>
              </a:rPr>
              <a:t>Circumferential ablation of the </a:t>
            </a:r>
            <a:r>
              <a:rPr lang="en-US" altLang="nl-NL" sz="3600" dirty="0" smtClean="0">
                <a:solidFill>
                  <a:schemeClr val="bg1"/>
                </a:solidFill>
              </a:rPr>
              <a:t>Z-line</a:t>
            </a:r>
            <a:endParaRPr lang="nl-NL" sz="3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6455"/>
            <a:ext cx="2836105" cy="22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23" y="2389584"/>
            <a:ext cx="2827537" cy="22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96455"/>
            <a:ext cx="2844007" cy="22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1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53752"/>
            <a:ext cx="8496944" cy="1143000"/>
          </a:xfrm>
        </p:spPr>
        <p:txBody>
          <a:bodyPr>
            <a:noAutofit/>
          </a:bodyPr>
          <a:lstStyle/>
          <a:p>
            <a:r>
              <a:rPr lang="en-US" altLang="nl-NL" sz="3600" dirty="0">
                <a:solidFill>
                  <a:schemeClr val="bg1"/>
                </a:solidFill>
              </a:rPr>
              <a:t>Circumferential ablation of the </a:t>
            </a:r>
            <a:r>
              <a:rPr lang="en-US" altLang="nl-NL" sz="3600" dirty="0" smtClean="0">
                <a:solidFill>
                  <a:schemeClr val="bg1"/>
                </a:solidFill>
              </a:rPr>
              <a:t>Z-line</a:t>
            </a:r>
            <a:endParaRPr lang="nl-NL" sz="36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5042"/>
            <a:ext cx="2887291" cy="43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69418"/>
            <a:ext cx="2555733" cy="23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2555734" cy="243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2718411" cy="243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67991"/>
            <a:ext cx="2716984" cy="23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620964" y="5608016"/>
            <a:ext cx="287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tx1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41380" y="3962400"/>
            <a:ext cx="338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tx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282555" y="3962400"/>
            <a:ext cx="33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11218" y="3406775"/>
            <a:ext cx="338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292080" y="3419475"/>
            <a:ext cx="338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59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nl-NL" sz="3600" dirty="0" smtClean="0">
                <a:solidFill>
                  <a:schemeClr val="bg1"/>
                </a:solidFill>
              </a:rPr>
              <a:t>Indications for other focal devices:</a:t>
            </a:r>
            <a:br>
              <a:rPr lang="en-US" altLang="nl-NL" sz="3600" dirty="0" smtClean="0">
                <a:solidFill>
                  <a:schemeClr val="bg1"/>
                </a:solidFill>
              </a:rPr>
            </a:br>
            <a:r>
              <a:rPr lang="en-US" altLang="nl-NL" sz="3600" dirty="0" smtClean="0">
                <a:solidFill>
                  <a:schemeClr val="bg1"/>
                </a:solidFill>
              </a:rPr>
              <a:t>limited data </a:t>
            </a:r>
            <a:r>
              <a:rPr lang="en-US" altLang="nl-NL" sz="3600" dirty="0" err="1" smtClean="0">
                <a:solidFill>
                  <a:schemeClr val="bg1"/>
                </a:solidFill>
              </a:rPr>
              <a:t>availabe</a:t>
            </a:r>
            <a:r>
              <a:rPr lang="en-US" altLang="nl-NL" sz="3600" dirty="0" smtClean="0">
                <a:solidFill>
                  <a:schemeClr val="bg1"/>
                </a:solidFill>
              </a:rPr>
              <a:t>, selective use advised 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4648200" y="1711349"/>
            <a:ext cx="4388296" cy="4525963"/>
          </a:xfrm>
        </p:spPr>
        <p:txBody>
          <a:bodyPr/>
          <a:lstStyle/>
          <a:p>
            <a:pPr marL="0" indent="0">
              <a:buNone/>
            </a:pPr>
            <a:r>
              <a:rPr lang="en-GB" altLang="nl-NL" sz="2000" dirty="0" smtClean="0"/>
              <a:t>200% </a:t>
            </a:r>
            <a:r>
              <a:rPr lang="en-GB" altLang="nl-NL" sz="2000" dirty="0"/>
              <a:t>surface Barrx</a:t>
            </a:r>
            <a:r>
              <a:rPr lang="en-GB" altLang="nl-NL" sz="2000" baseline="30000" dirty="0"/>
              <a:t>TM</a:t>
            </a:r>
            <a:r>
              <a:rPr lang="en-GB" altLang="nl-NL" sz="2000" dirty="0"/>
              <a:t>90</a:t>
            </a:r>
            <a:endParaRPr lang="en-GB" altLang="nl-NL" sz="2000" dirty="0" smtClean="0"/>
          </a:p>
          <a:p>
            <a:r>
              <a:rPr lang="en-GB" altLang="nl-NL" sz="2000" dirty="0" smtClean="0"/>
              <a:t>Large </a:t>
            </a:r>
            <a:r>
              <a:rPr lang="en-GB" altLang="nl-NL" sz="2000" dirty="0"/>
              <a:t>tongues</a:t>
            </a:r>
          </a:p>
          <a:p>
            <a:r>
              <a:rPr lang="en-GB" altLang="nl-NL" sz="2000" dirty="0"/>
              <a:t>Short segment </a:t>
            </a:r>
            <a:r>
              <a:rPr lang="en-GB" altLang="nl-NL" sz="2000" dirty="0" smtClean="0"/>
              <a:t>BE</a:t>
            </a:r>
            <a:r>
              <a:rPr lang="en-GB" altLang="nl-NL" dirty="0" smtClean="0"/>
              <a:t/>
            </a:r>
            <a:br>
              <a:rPr lang="en-GB" altLang="nl-NL" dirty="0" smtClean="0"/>
            </a:br>
            <a:endParaRPr lang="en-GB" altLang="nl-NL" dirty="0" smtClean="0"/>
          </a:p>
          <a:p>
            <a:pPr marL="0" indent="0">
              <a:buNone/>
            </a:pPr>
            <a:r>
              <a:rPr lang="en-GB" altLang="nl-NL" sz="2000" dirty="0" smtClean="0"/>
              <a:t>60% surface Barrx</a:t>
            </a:r>
            <a:r>
              <a:rPr lang="en-GB" altLang="nl-NL" sz="2000" baseline="30000" dirty="0" smtClean="0"/>
              <a:t>TM</a:t>
            </a:r>
            <a:r>
              <a:rPr lang="en-GB" altLang="nl-NL" sz="2000" dirty="0" smtClean="0"/>
              <a:t>90</a:t>
            </a:r>
          </a:p>
          <a:p>
            <a:r>
              <a:rPr lang="en-GB" altLang="nl-NL" sz="2000" dirty="0"/>
              <a:t>Small islands in the presence of a stenosis</a:t>
            </a:r>
          </a:p>
          <a:p>
            <a:endParaRPr lang="nl-NL" altLang="nl-NL" dirty="0" smtClean="0"/>
          </a:p>
          <a:p>
            <a:pPr marL="0" indent="0">
              <a:buNone/>
            </a:pPr>
            <a:endParaRPr lang="nl-NL" altLang="nl-NL" sz="2000" dirty="0" smtClean="0"/>
          </a:p>
          <a:p>
            <a:pPr marL="0" indent="0">
              <a:buNone/>
            </a:pPr>
            <a:r>
              <a:rPr lang="nl-NL" altLang="nl-NL" sz="2000" dirty="0" smtClean="0"/>
              <a:t>Through </a:t>
            </a:r>
            <a:r>
              <a:rPr lang="nl-NL" altLang="nl-NL" sz="2000" dirty="0" err="1" smtClean="0"/>
              <a:t>the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working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channel</a:t>
            </a:r>
            <a:r>
              <a:rPr lang="nl-NL" altLang="nl-NL" sz="2000" dirty="0" smtClean="0"/>
              <a:t> </a:t>
            </a:r>
            <a:endParaRPr lang="en-GB" altLang="nl-NL" sz="2000" dirty="0"/>
          </a:p>
        </p:txBody>
      </p:sp>
      <p:sp>
        <p:nvSpPr>
          <p:cNvPr id="6" name="Text Box 121"/>
          <p:cNvSpPr txBox="1">
            <a:spLocks noChangeArrowheads="1"/>
          </p:cNvSpPr>
          <p:nvPr/>
        </p:nvSpPr>
        <p:spPr bwMode="auto">
          <a:xfrm>
            <a:off x="427906" y="1556792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/>
              <a:t>Barrx</a:t>
            </a:r>
            <a:r>
              <a:rPr lang="en-US" sz="1200" baseline="30000" dirty="0" err="1"/>
              <a:t>TM</a:t>
            </a:r>
            <a:r>
              <a:rPr lang="en-US" sz="1200" baseline="30000" dirty="0"/>
              <a:t> </a:t>
            </a:r>
            <a:r>
              <a:rPr lang="en-US" sz="1200" dirty="0" smtClean="0"/>
              <a:t> ultra long </a:t>
            </a:r>
            <a:r>
              <a:rPr lang="en-US" sz="1200" dirty="0"/>
              <a:t>focal catheter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239">
            <a:off x="475996" y="5348626"/>
            <a:ext cx="26574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1"/>
          <p:cNvSpPr txBox="1">
            <a:spLocks noChangeArrowheads="1"/>
          </p:cNvSpPr>
          <p:nvPr/>
        </p:nvSpPr>
        <p:spPr bwMode="auto">
          <a:xfrm>
            <a:off x="427906" y="3429000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/>
              <a:t>Barrx</a:t>
            </a:r>
            <a:r>
              <a:rPr lang="en-US" sz="1200" baseline="30000" dirty="0" err="1"/>
              <a:t>TM</a:t>
            </a:r>
            <a:r>
              <a:rPr lang="en-US" sz="1200" baseline="30000" dirty="0"/>
              <a:t> </a:t>
            </a:r>
            <a:r>
              <a:rPr lang="en-US" sz="1200" dirty="0"/>
              <a:t>6</a:t>
            </a:r>
            <a:r>
              <a:rPr lang="en-US" sz="1200" dirty="0" smtClean="0"/>
              <a:t>0 </a:t>
            </a:r>
            <a:r>
              <a:rPr lang="en-US" sz="1200" dirty="0"/>
              <a:t>focal catheter</a:t>
            </a:r>
          </a:p>
        </p:txBody>
      </p:sp>
      <p:sp>
        <p:nvSpPr>
          <p:cNvPr id="9" name="Text Box 121"/>
          <p:cNvSpPr txBox="1">
            <a:spLocks noChangeArrowheads="1"/>
          </p:cNvSpPr>
          <p:nvPr/>
        </p:nvSpPr>
        <p:spPr bwMode="auto">
          <a:xfrm>
            <a:off x="158935" y="5157192"/>
            <a:ext cx="3312368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en-US" sz="1200" dirty="0" err="1" smtClean="0"/>
              <a:t>Barrx</a:t>
            </a:r>
            <a:r>
              <a:rPr lang="en-US" sz="1200" baseline="30000" dirty="0" err="1" smtClean="0"/>
              <a:t>TM</a:t>
            </a:r>
            <a:r>
              <a:rPr lang="nl-NL" sz="1200" dirty="0"/>
              <a:t> </a:t>
            </a:r>
            <a:r>
              <a:rPr lang="nl-NL" sz="1200" dirty="0" smtClean="0"/>
              <a:t> </a:t>
            </a:r>
            <a:r>
              <a:rPr lang="nl-NL" sz="1200" dirty="0" err="1" smtClean="0"/>
              <a:t>channel</a:t>
            </a:r>
            <a:r>
              <a:rPr lang="nl-NL" sz="1200" dirty="0" smtClean="0"/>
              <a:t> </a:t>
            </a:r>
            <a:r>
              <a:rPr lang="nl-NL" sz="1200" dirty="0"/>
              <a:t>RFA </a:t>
            </a:r>
            <a:r>
              <a:rPr lang="nl-NL" sz="1200" dirty="0" err="1"/>
              <a:t>endoscopic</a:t>
            </a:r>
            <a:r>
              <a:rPr lang="nl-NL" sz="1200" dirty="0"/>
              <a:t> </a:t>
            </a:r>
            <a:r>
              <a:rPr lang="nl-NL" sz="1200" dirty="0" err="1"/>
              <a:t>catheter</a:t>
            </a:r>
            <a:r>
              <a:rPr lang="nl-NL" sz="1200" dirty="0"/>
              <a:t> </a:t>
            </a:r>
            <a:endParaRPr lang="en-US" sz="1200" dirty="0"/>
          </a:p>
        </p:txBody>
      </p:sp>
      <p:pic>
        <p:nvPicPr>
          <p:cNvPr id="10" name="Picture 10" descr="C:\Users\jmarler\AppData\Local\Microsoft\Windows\Temporary Internet Files\Content.Outlook\35AXJH8P\90_Ultra_WITH_SCOPE_LZ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r="6250" b="4521"/>
          <a:stretch>
            <a:fillRect/>
          </a:stretch>
        </p:blipFill>
        <p:spPr bwMode="auto">
          <a:xfrm>
            <a:off x="745670" y="1881221"/>
            <a:ext cx="2386170" cy="125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jmarler\AppData\Local\Microsoft\Windows\Temporary Internet Files\Content.Outlook\35AXJH8P\90_WITH_SCOPE_LZ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 r="8330" b="3360"/>
          <a:stretch>
            <a:fillRect/>
          </a:stretch>
        </p:blipFill>
        <p:spPr bwMode="auto">
          <a:xfrm rot="-240000">
            <a:off x="726930" y="3790382"/>
            <a:ext cx="2147287" cy="12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2420888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11560" y="2555776"/>
            <a:ext cx="8229600" cy="1143000"/>
          </a:xfrm>
        </p:spPr>
        <p:txBody>
          <a:bodyPr>
            <a:noAutofit/>
          </a:bodyPr>
          <a:lstStyle/>
          <a:p>
            <a:r>
              <a:rPr lang="en-US" altLang="nl-NL" sz="3600" dirty="0" smtClean="0">
                <a:solidFill>
                  <a:schemeClr val="bg1"/>
                </a:solidFill>
              </a:rPr>
              <a:t>RFA in clinical practice</a:t>
            </a:r>
            <a:endParaRPr lang="nl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16632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3600" dirty="0" smtClean="0">
                <a:solidFill>
                  <a:schemeClr val="bg1"/>
                </a:solidFill>
              </a:rPr>
              <a:t>Indications for radiofrequency in Barrett’s esophagus </a:t>
            </a:r>
            <a:endParaRPr lang="nl-NL" altLang="nl-NL" sz="28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Residual Barrett’s after ER for cancer or HGD</a:t>
            </a:r>
          </a:p>
          <a:p>
            <a:pPr marL="901700" lvl="2" indent="-457200">
              <a:lnSpc>
                <a:spcPts val="1600"/>
              </a:lnSpc>
              <a:spcBef>
                <a:spcPct val="750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GB" sz="2800" i="1" dirty="0">
                <a:solidFill>
                  <a:srgbClr val="000000"/>
                </a:solidFill>
                <a:latin typeface="Arial" pitchFamily="34" charset="0"/>
              </a:rPr>
              <a:t>i.e.</a:t>
            </a: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 after removal of visible lesions)</a:t>
            </a:r>
            <a:endParaRPr lang="en-GB" sz="3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Flat type high-grade dysplasia (HGD)</a:t>
            </a:r>
            <a:endParaRPr lang="en-GB" sz="2800" dirty="0">
              <a:solidFill>
                <a:srgbClr val="000000"/>
              </a:solidFill>
              <a:latin typeface="Arial" pitchFamily="34" charset="0"/>
            </a:endParaRPr>
          </a:p>
          <a:p>
            <a:pPr marL="901700" lvl="2" indent="-457200">
              <a:lnSpc>
                <a:spcPts val="1600"/>
              </a:lnSpc>
              <a:spcBef>
                <a:spcPct val="750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GB" sz="2800" i="1" dirty="0">
                <a:solidFill>
                  <a:srgbClr val="000000"/>
                </a:solidFill>
                <a:latin typeface="Arial" pitchFamily="34" charset="0"/>
              </a:rPr>
              <a:t>i.e.</a:t>
            </a: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 no visible lesions)</a:t>
            </a:r>
            <a:endParaRPr lang="en-GB" sz="3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Flat type low-grade dysplasia (LGD)</a:t>
            </a:r>
            <a:endParaRPr lang="en-GB" sz="2800" dirty="0">
              <a:solidFill>
                <a:srgbClr val="000000"/>
              </a:solidFill>
              <a:latin typeface="Arial" pitchFamily="34" charset="0"/>
            </a:endParaRPr>
          </a:p>
          <a:p>
            <a:pPr marL="901700" lvl="2" indent="-457200">
              <a:lnSpc>
                <a:spcPts val="1600"/>
              </a:lnSpc>
              <a:spcBef>
                <a:spcPct val="75000"/>
              </a:spcBef>
              <a:buFont typeface="Wingdings" pitchFamily="2" charset="2"/>
              <a:buChar char="ü"/>
              <a:defRPr/>
            </a:pP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GB" sz="2800" i="1" dirty="0">
                <a:solidFill>
                  <a:srgbClr val="000000"/>
                </a:solidFill>
                <a:latin typeface="Arial" pitchFamily="34" charset="0"/>
              </a:rPr>
              <a:t>i.e.</a:t>
            </a:r>
            <a:r>
              <a:rPr lang="en-GB" sz="2800" dirty="0">
                <a:solidFill>
                  <a:srgbClr val="000000"/>
                </a:solidFill>
                <a:latin typeface="Arial" pitchFamily="34" charset="0"/>
              </a:rPr>
              <a:t> no visible lesions)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4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Barrett’s esophagus: circumferential and focal radiofrequency ablation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12525" y="3795385"/>
            <a:ext cx="9080724" cy="1691015"/>
            <a:chOff x="12525" y="3832964"/>
            <a:chExt cx="9080724" cy="1691015"/>
          </a:xfrm>
        </p:grpSpPr>
        <p:pic>
          <p:nvPicPr>
            <p:cNvPr id="7" name="Picture 3" descr="C:\Users\jmarler\Desktop\New Folder\Animated stills\90\BARRX_Halo90_1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3" r="12607"/>
            <a:stretch>
              <a:fillRect/>
            </a:stretch>
          </p:blipFill>
          <p:spPr bwMode="auto">
            <a:xfrm>
              <a:off x="12525" y="3832965"/>
              <a:ext cx="2263564" cy="169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jmarler\Desktop\New Folder\Animated stills\90\BARRX_Halo90_2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3" r="12607"/>
            <a:stretch>
              <a:fillRect/>
            </a:stretch>
          </p:blipFill>
          <p:spPr bwMode="auto">
            <a:xfrm>
              <a:off x="2276089" y="3832964"/>
              <a:ext cx="2263562" cy="169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Users\jmarler\Desktop\New Folder\Animated stills\90\BARRX_Halo90_4[1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3" r="12607"/>
            <a:stretch>
              <a:fillRect/>
            </a:stretch>
          </p:blipFill>
          <p:spPr bwMode="auto">
            <a:xfrm>
              <a:off x="4546166" y="3832965"/>
              <a:ext cx="2263564" cy="169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C:\Users\jmarler\Desktop\New Folder\Animated stills\90\BARRX_Halo90_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>
              <a:fillRect/>
            </a:stretch>
          </p:blipFill>
          <p:spPr bwMode="auto">
            <a:xfrm>
              <a:off x="6829685" y="3832965"/>
              <a:ext cx="2263564" cy="169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ep 10"/>
          <p:cNvGrpSpPr/>
          <p:nvPr/>
        </p:nvGrpSpPr>
        <p:grpSpPr>
          <a:xfrm>
            <a:off x="-1" y="1813200"/>
            <a:ext cx="9079200" cy="1692000"/>
            <a:chOff x="495524" y="249628"/>
            <a:chExt cx="8038728" cy="1371600"/>
          </a:xfrm>
        </p:grpSpPr>
        <p:pic>
          <p:nvPicPr>
            <p:cNvPr id="12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1"/>
            <a:stretch/>
          </p:blipFill>
          <p:spPr>
            <a:xfrm>
              <a:off x="495524" y="249628"/>
              <a:ext cx="2013857" cy="137160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1"/>
            <a:stretch/>
          </p:blipFill>
          <p:spPr>
            <a:xfrm>
              <a:off x="6520394" y="249628"/>
              <a:ext cx="2013858" cy="1371600"/>
            </a:xfrm>
            <a:prstGeom prst="rect">
              <a:avLst/>
            </a:prstGeom>
          </p:spPr>
        </p:pic>
        <p:pic>
          <p:nvPicPr>
            <p:cNvPr id="14" name="Picture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1"/>
            <a:stretch/>
          </p:blipFill>
          <p:spPr>
            <a:xfrm>
              <a:off x="4506536" y="249628"/>
              <a:ext cx="2013858" cy="1371600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6"/>
            <a:stretch/>
          </p:blipFill>
          <p:spPr>
            <a:xfrm>
              <a:off x="2509381" y="249628"/>
              <a:ext cx="199715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56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79512" y="197768"/>
            <a:ext cx="85072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Ground rules for Barrett’s ablation</a:t>
            </a:r>
          </a:p>
          <a:p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Don’t ablate visible lesions!</a:t>
            </a:r>
          </a:p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“Don’t use ablation as a poor excuse not to perform endoscopic resection</a:t>
            </a:r>
            <a:r>
              <a:rPr lang="is-IS" dirty="0">
                <a:solidFill>
                  <a:srgbClr val="000000"/>
                </a:solidFill>
                <a:latin typeface="Arial" pitchFamily="34" charset="0"/>
              </a:rPr>
              <a:t>…”</a:t>
            </a:r>
            <a:endParaRPr lang="en-GB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You need to be proficient in ER if you do ablation</a:t>
            </a:r>
          </a:p>
          <a:p>
            <a:pPr>
              <a:lnSpc>
                <a:spcPct val="115000"/>
              </a:lnSpc>
              <a:spcBef>
                <a:spcPct val="75000"/>
              </a:spcBef>
              <a:buFontTx/>
              <a:buChar char="•"/>
              <a:defRPr/>
            </a:pPr>
            <a:r>
              <a:rPr lang="en-GB" dirty="0">
                <a:solidFill>
                  <a:srgbClr val="000000"/>
                </a:solidFill>
                <a:latin typeface="Arial" pitchFamily="34" charset="0"/>
              </a:rPr>
              <a:t>“You can only resect what you detect”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9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62200" y="1752600"/>
            <a:ext cx="4191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High-quality imaging </a:t>
            </a:r>
          </a:p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all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362200" y="3429000"/>
            <a:ext cx="4191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Endoscopic resection</a:t>
            </a:r>
          </a:p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most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362200" y="5181600"/>
            <a:ext cx="4191000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Endoscopic ablation</a:t>
            </a:r>
          </a:p>
          <a:p>
            <a:pPr algn="ctr">
              <a:defRPr/>
            </a:pPr>
            <a:r>
              <a:rPr lang="is-I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some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Ground rules for Barrett’s ablation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Wait for the mucosa to heal</a:t>
            </a:r>
            <a:endParaRPr lang="en-US" sz="32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87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ChangeArrowheads="1"/>
          </p:cNvSpPr>
          <p:nvPr/>
        </p:nvSpPr>
        <p:spPr bwMode="auto">
          <a:xfrm>
            <a:off x="304800" y="13716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15000"/>
              </a:lnSpc>
              <a:spcBef>
                <a:spcPct val="75000"/>
              </a:spcBef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After an endoscopic resection (ER):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Wait for at least 6 weeks (we do 3 months) to be sure that the ER-site has healed and the residual Barrett’s is flat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If you come back too soon, you will be confused. You </a:t>
            </a:r>
            <a:r>
              <a:rPr lang="en-GB" sz="2400" dirty="0">
                <a:solidFill>
                  <a:srgbClr val="000000"/>
                </a:solidFill>
                <a:latin typeface="Arial" pitchFamily="34" charset="0"/>
                <a:cs typeface="+mn-cs"/>
              </a:rPr>
              <a:t>cannot distinguish </a:t>
            </a: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regenerative changes at the borders of an incompletely healed ER site from a visible neoplastic lesion. 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Biopsies will then not help: your pathologist will be confused by reactive changes and any residual dysplasia. </a:t>
            </a:r>
            <a:endParaRPr lang="en-GB" sz="2400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Ground rules for Barrett’s ablation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Wait for the mucosa to heal</a:t>
            </a:r>
            <a:endParaRPr lang="en-US" sz="32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81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ChangeArrowheads="1"/>
          </p:cNvSpPr>
          <p:nvPr/>
        </p:nvSpPr>
        <p:spPr bwMode="auto">
          <a:xfrm>
            <a:off x="304800" y="13716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lnSpc>
                <a:spcPct val="115000"/>
              </a:lnSpc>
              <a:spcBef>
                <a:spcPct val="75000"/>
              </a:spcBef>
              <a:defRPr/>
            </a:pPr>
            <a:r>
              <a:rPr lang="en-GB" sz="2400" dirty="0">
                <a:solidFill>
                  <a:srgbClr val="000000"/>
                </a:solidFill>
                <a:latin typeface="Arial" pitchFamily="34" charset="0"/>
              </a:rPr>
              <a:t>Wait for 3 months after every ablation session.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The mucosa should be healed and flat, no </a:t>
            </a:r>
            <a:r>
              <a:rPr lang="en-GB" sz="200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exsudates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or swelling. 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301750" y="4549973"/>
            <a:ext cx="6294438" cy="1773237"/>
            <a:chOff x="521" y="2750"/>
            <a:chExt cx="4509" cy="127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" y="2750"/>
              <a:ext cx="1497" cy="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750"/>
              <a:ext cx="1497" cy="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2750"/>
              <a:ext cx="1542" cy="1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eperen 1"/>
          <p:cNvGrpSpPr/>
          <p:nvPr/>
        </p:nvGrpSpPr>
        <p:grpSpPr>
          <a:xfrm>
            <a:off x="1301750" y="2852936"/>
            <a:ext cx="6292850" cy="1727200"/>
            <a:chOff x="1301750" y="2493963"/>
            <a:chExt cx="6292850" cy="1727200"/>
          </a:xfrm>
        </p:grpSpPr>
        <p:pic>
          <p:nvPicPr>
            <p:cNvPr id="4" name="Picture 4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0" y="2493963"/>
              <a:ext cx="2068513" cy="171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038" y="2501900"/>
              <a:ext cx="2087562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325" y="2493963"/>
              <a:ext cx="2144713" cy="171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Ground rules for Barrett’s ablation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Wait for the mucosa to heal</a:t>
            </a:r>
            <a:endParaRPr lang="en-US" sz="32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33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ChangeArrowheads="1"/>
          </p:cNvSpPr>
          <p:nvPr/>
        </p:nvSpPr>
        <p:spPr bwMode="auto">
          <a:xfrm>
            <a:off x="304800" y="13716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>
              <a:lnSpc>
                <a:spcPct val="115000"/>
              </a:lnSpc>
              <a:spcBef>
                <a:spcPct val="75000"/>
              </a:spcBef>
              <a:defRPr/>
            </a:pPr>
            <a:r>
              <a:rPr lang="en-GB" sz="2400" dirty="0">
                <a:solidFill>
                  <a:srgbClr val="000000"/>
                </a:solidFill>
                <a:latin typeface="Arial" pitchFamily="34" charset="0"/>
              </a:rPr>
              <a:t>Wait for 3 months after every ablation session.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The mucosa should be healed and flat, no </a:t>
            </a:r>
            <a:r>
              <a:rPr lang="en-GB" sz="200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exsudates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or swelling. 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Do NOT ablate if not completely healed!</a:t>
            </a:r>
          </a:p>
          <a:p>
            <a:pPr marL="1257300" lvl="2" indent="-342900">
              <a:lnSpc>
                <a:spcPts val="1800"/>
              </a:lnSpc>
              <a:spcBef>
                <a:spcPct val="75000"/>
              </a:spcBef>
              <a:buFont typeface="Wingdings" charset="2"/>
              <a:buChar char="ü"/>
              <a:defRPr/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</a:rPr>
              <a:t>The mucosa is too thick for effective ablation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  <a:endParaRPr lang="en-GB" sz="200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1257300" lvl="2" indent="-342900">
              <a:spcBef>
                <a:spcPct val="75000"/>
              </a:spcBef>
              <a:buFont typeface="Wingdings" charset="2"/>
              <a:buChar char="ü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You will miss visible lesions (and this may last for months in a row if you repeat this ablate-not heal-ablate cycle).</a:t>
            </a:r>
          </a:p>
          <a:p>
            <a:pPr marL="1257300" lvl="2" indent="-342900">
              <a:spcBef>
                <a:spcPct val="75000"/>
              </a:spcBef>
              <a:buFont typeface="Wingdings" charset="2"/>
              <a:buChar char="ü"/>
              <a:defRPr/>
            </a:pPr>
            <a:r>
              <a:rPr lang="en-GB" sz="2000" dirty="0">
                <a:solidFill>
                  <a:srgbClr val="000000"/>
                </a:solidFill>
                <a:latin typeface="Arial" pitchFamily="34" charset="0"/>
              </a:rPr>
              <a:t>If necessary: postpone another 6 weeks.</a:t>
            </a:r>
            <a:endParaRPr lang="en-GB" sz="200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Do NOT biopsy: your pathologist will be confused by reactive changes and any residual dysplasia. </a:t>
            </a:r>
          </a:p>
          <a:p>
            <a:pPr marL="800100" lvl="1" indent="-342900">
              <a:spcBef>
                <a:spcPct val="750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Be patient: wait for the mucosa to heal.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27384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Ground rules for Barrett’s ablation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Wait for the mucosa to heal</a:t>
            </a:r>
            <a:endParaRPr lang="en-US" sz="32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04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1728192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07504" y="1925960"/>
            <a:ext cx="892899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Circumferential radiofrequency ablation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348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chemeClr val="bg1"/>
                </a:solidFill>
              </a:rPr>
              <a:t>Barrx</a:t>
            </a:r>
            <a:r>
              <a:rPr lang="en-US" altLang="nl-NL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altLang="nl-NL" sz="4000" dirty="0" smtClean="0">
                <a:solidFill>
                  <a:schemeClr val="bg1"/>
                </a:solidFill>
              </a:rPr>
              <a:t> Ablation System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r>
              <a:rPr lang="en-US" altLang="nl-NL" sz="3200" dirty="0" smtClean="0">
                <a:solidFill>
                  <a:schemeClr val="bg1"/>
                </a:solidFill>
              </a:rPr>
              <a:t>Circumferential devices</a:t>
            </a:r>
            <a:endParaRPr lang="nl-NL" altLang="nl-NL" sz="3200" dirty="0" smtClean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02" y="2893268"/>
            <a:ext cx="2206217" cy="141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Sizing Balloon LTLZ V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9"/>
          <a:stretch>
            <a:fillRect/>
          </a:stretch>
        </p:blipFill>
        <p:spPr bwMode="auto">
          <a:xfrm>
            <a:off x="971600" y="2055338"/>
            <a:ext cx="2040941" cy="11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085184"/>
            <a:ext cx="2886325" cy="155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1"/>
          <p:cNvSpPr txBox="1">
            <a:spLocks noChangeArrowheads="1"/>
          </p:cNvSpPr>
          <p:nvPr/>
        </p:nvSpPr>
        <p:spPr bwMode="auto">
          <a:xfrm>
            <a:off x="611560" y="1526058"/>
            <a:ext cx="3336531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err="1" smtClean="0"/>
              <a:t>Barrx</a:t>
            </a:r>
            <a:r>
              <a:rPr lang="en-US" sz="1400" b="1" baseline="30000" dirty="0" err="1" smtClean="0"/>
              <a:t>TM</a:t>
            </a:r>
            <a:r>
              <a:rPr lang="en-US" sz="1400" b="1" dirty="0" smtClean="0"/>
              <a:t> 360 system</a:t>
            </a:r>
            <a:endParaRPr lang="en-US" sz="1400" b="1" dirty="0"/>
          </a:p>
        </p:txBody>
      </p:sp>
      <p:sp>
        <p:nvSpPr>
          <p:cNvPr id="13" name="Text Box 121"/>
          <p:cNvSpPr txBox="1">
            <a:spLocks noChangeArrowheads="1"/>
          </p:cNvSpPr>
          <p:nvPr/>
        </p:nvSpPr>
        <p:spPr bwMode="auto">
          <a:xfrm>
            <a:off x="4139952" y="2386150"/>
            <a:ext cx="331236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smtClean="0"/>
              <a:t>Non-compliant </a:t>
            </a:r>
            <a:r>
              <a:rPr lang="en-US" sz="1200" dirty="0"/>
              <a:t>4cm long balloon catheter, for sizing of esophageal inner </a:t>
            </a:r>
            <a:r>
              <a:rPr lang="en-US" sz="1200" dirty="0" smtClean="0"/>
              <a:t>diameter.</a:t>
            </a:r>
            <a:endParaRPr lang="en-US" sz="1200" dirty="0"/>
          </a:p>
        </p:txBody>
      </p:sp>
      <p:sp>
        <p:nvSpPr>
          <p:cNvPr id="14" name="Text Box 121"/>
          <p:cNvSpPr txBox="1">
            <a:spLocks noChangeArrowheads="1"/>
          </p:cNvSpPr>
          <p:nvPr/>
        </p:nvSpPr>
        <p:spPr bwMode="auto">
          <a:xfrm>
            <a:off x="4139952" y="3178628"/>
            <a:ext cx="331236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Balloon </a:t>
            </a:r>
            <a:r>
              <a:rPr lang="en-US" sz="1200" dirty="0" smtClean="0"/>
              <a:t>catheter with </a:t>
            </a:r>
            <a:r>
              <a:rPr lang="nl-NL" sz="1200" dirty="0" smtClean="0"/>
              <a:t>a</a:t>
            </a:r>
            <a:r>
              <a:rPr lang="nl-NL" sz="1200" dirty="0"/>
              <a:t> 360 </a:t>
            </a:r>
            <a:r>
              <a:rPr lang="nl-NL" sz="1200" dirty="0" err="1"/>
              <a:t>degree</a:t>
            </a:r>
            <a:r>
              <a:rPr lang="nl-NL" sz="1200" dirty="0"/>
              <a:t> electrode array </a:t>
            </a:r>
            <a:r>
              <a:rPr lang="en-US" sz="1200" dirty="0" smtClean="0"/>
              <a:t> </a:t>
            </a:r>
            <a:r>
              <a:rPr lang="en-US" sz="1200" dirty="0"/>
              <a:t>over a length of </a:t>
            </a:r>
            <a:r>
              <a:rPr lang="en-US" sz="1200" dirty="0" smtClean="0"/>
              <a:t>3 cm.</a:t>
            </a:r>
            <a:endParaRPr lang="en-US" sz="1200" dirty="0"/>
          </a:p>
        </p:txBody>
      </p:sp>
      <p:sp>
        <p:nvSpPr>
          <p:cNvPr id="15" name="Text Box 121"/>
          <p:cNvSpPr txBox="1">
            <a:spLocks noChangeArrowheads="1"/>
          </p:cNvSpPr>
          <p:nvPr/>
        </p:nvSpPr>
        <p:spPr bwMode="auto">
          <a:xfrm>
            <a:off x="611560" y="4489375"/>
            <a:ext cx="3336531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err="1" smtClean="0"/>
              <a:t>Barrx</a:t>
            </a:r>
            <a:r>
              <a:rPr lang="en-US" sz="1400" b="1" baseline="30000" dirty="0" err="1" smtClean="0"/>
              <a:t>TM</a:t>
            </a:r>
            <a:r>
              <a:rPr lang="en-US" sz="1400" b="1" dirty="0" smtClean="0"/>
              <a:t> 360 Express</a:t>
            </a:r>
            <a:endParaRPr lang="en-US" sz="1400" b="1" dirty="0"/>
          </a:p>
        </p:txBody>
      </p:sp>
      <p:sp>
        <p:nvSpPr>
          <p:cNvPr id="16" name="Text Box 121"/>
          <p:cNvSpPr txBox="1">
            <a:spLocks noChangeArrowheads="1"/>
          </p:cNvSpPr>
          <p:nvPr/>
        </p:nvSpPr>
        <p:spPr bwMode="auto">
          <a:xfrm>
            <a:off x="4139952" y="5631631"/>
            <a:ext cx="331236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/>
              <a:t> </a:t>
            </a:r>
            <a:r>
              <a:rPr lang="nl-NL" sz="1200" dirty="0"/>
              <a:t>A</a:t>
            </a:r>
            <a:r>
              <a:rPr lang="nl-NL" sz="1200" dirty="0" smtClean="0"/>
              <a:t> 360 </a:t>
            </a:r>
            <a:r>
              <a:rPr lang="nl-NL" sz="1200" dirty="0" err="1" smtClean="0"/>
              <a:t>degree</a:t>
            </a:r>
            <a:r>
              <a:rPr lang="nl-NL" sz="1200" dirty="0" smtClean="0"/>
              <a:t> electrode array </a:t>
            </a:r>
            <a:r>
              <a:rPr lang="nl-NL" sz="1200" dirty="0" err="1" smtClean="0"/>
              <a:t>wrapped</a:t>
            </a:r>
            <a:r>
              <a:rPr lang="nl-NL" sz="1200" dirty="0" smtClean="0"/>
              <a:t> </a:t>
            </a:r>
            <a:r>
              <a:rPr lang="nl-NL" sz="1200" dirty="0" err="1" smtClean="0"/>
              <a:t>around</a:t>
            </a:r>
            <a:r>
              <a:rPr lang="nl-NL" sz="1200" dirty="0" smtClean="0"/>
              <a:t> a </a:t>
            </a:r>
            <a:r>
              <a:rPr lang="nl-NL" sz="1200" dirty="0" err="1" smtClean="0"/>
              <a:t>self-adjusting</a:t>
            </a:r>
            <a:r>
              <a:rPr lang="nl-NL" sz="1200" dirty="0" smtClean="0"/>
              <a:t> balloon over a </a:t>
            </a:r>
            <a:r>
              <a:rPr lang="nl-NL" sz="1200" dirty="0" err="1" smtClean="0"/>
              <a:t>length</a:t>
            </a:r>
            <a:r>
              <a:rPr lang="nl-NL" sz="1200" dirty="0" smtClean="0"/>
              <a:t> of 4 cm.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96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bg1"/>
                </a:solidFill>
              </a:rPr>
              <a:t>Barrx</a:t>
            </a:r>
            <a:r>
              <a:rPr lang="en-US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360 </a:t>
            </a:r>
            <a:r>
              <a:rPr lang="en-US" sz="4000" dirty="0" smtClean="0">
                <a:solidFill>
                  <a:schemeClr val="bg1"/>
                </a:solidFill>
              </a:rPr>
              <a:t>system</a:t>
            </a:r>
          </a:p>
          <a:p>
            <a:r>
              <a:rPr lang="en-US" sz="4000" dirty="0">
                <a:solidFill>
                  <a:schemeClr val="bg1"/>
                </a:solidFill>
              </a:rPr>
              <a:t>u</a:t>
            </a:r>
            <a:r>
              <a:rPr lang="en-US" sz="4000" dirty="0" smtClean="0">
                <a:solidFill>
                  <a:schemeClr val="bg1"/>
                </a:solidFill>
              </a:rPr>
              <a:t>sing the standard ablation regimen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nl-NL" sz="2800" dirty="0"/>
              <a:t>Step 1: </a:t>
            </a:r>
            <a:r>
              <a:rPr lang="nl-NL" sz="2800" dirty="0" err="1"/>
              <a:t>size</a:t>
            </a:r>
            <a:r>
              <a:rPr lang="nl-NL" sz="2800" dirty="0"/>
              <a:t> </a:t>
            </a:r>
            <a:r>
              <a:rPr lang="nl-NL" sz="2800" dirty="0" err="1"/>
              <a:t>inner</a:t>
            </a:r>
            <a:r>
              <a:rPr lang="nl-NL" sz="2800" dirty="0"/>
              <a:t> diameter of </a:t>
            </a:r>
            <a:r>
              <a:rPr lang="nl-NL" sz="2800" dirty="0" err="1"/>
              <a:t>the</a:t>
            </a:r>
            <a:r>
              <a:rPr lang="nl-NL" sz="2800" dirty="0"/>
              <a:t> esophagus</a:t>
            </a:r>
          </a:p>
          <a:p>
            <a:pPr>
              <a:lnSpc>
                <a:spcPct val="150000"/>
              </a:lnSpc>
              <a:defRPr/>
            </a:pPr>
            <a:r>
              <a:rPr lang="nl-NL" sz="2800" dirty="0"/>
              <a:t>Step 2: </a:t>
            </a:r>
            <a:r>
              <a:rPr lang="nl-NL" sz="2800" dirty="0" err="1"/>
              <a:t>choose</a:t>
            </a:r>
            <a:r>
              <a:rPr lang="nl-NL" sz="2800" dirty="0"/>
              <a:t> </a:t>
            </a:r>
            <a:r>
              <a:rPr lang="nl-NL" sz="2800" dirty="0" err="1"/>
              <a:t>appropriate</a:t>
            </a:r>
            <a:r>
              <a:rPr lang="nl-NL" sz="2800" dirty="0"/>
              <a:t> </a:t>
            </a:r>
            <a:r>
              <a:rPr lang="nl-NL" sz="2800" dirty="0" err="1"/>
              <a:t>size</a:t>
            </a:r>
            <a:r>
              <a:rPr lang="nl-NL" sz="2800" dirty="0"/>
              <a:t> </a:t>
            </a:r>
            <a:r>
              <a:rPr lang="nl-NL" sz="2800" dirty="0" err="1"/>
              <a:t>ablation</a:t>
            </a:r>
            <a:r>
              <a:rPr lang="nl-NL" sz="2800" dirty="0"/>
              <a:t> </a:t>
            </a:r>
            <a:r>
              <a:rPr lang="nl-NL" sz="2800" dirty="0" err="1"/>
              <a:t>catheter</a:t>
            </a:r>
            <a:r>
              <a:rPr lang="nl-NL" sz="2800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nl-NL" sz="2800" dirty="0"/>
              <a:t>Step 3: </a:t>
            </a:r>
            <a:r>
              <a:rPr lang="nl-NL" sz="2800" dirty="0" err="1" smtClean="0"/>
              <a:t>Ablation</a:t>
            </a:r>
            <a:r>
              <a:rPr lang="nl-NL" sz="2800" dirty="0" smtClean="0"/>
              <a:t> </a:t>
            </a:r>
            <a:r>
              <a:rPr lang="nl-NL" sz="2800" dirty="0"/>
              <a:t>BE- clean off </a:t>
            </a:r>
            <a:r>
              <a:rPr lang="nl-NL" sz="2800" dirty="0" err="1"/>
              <a:t>debris</a:t>
            </a:r>
            <a:r>
              <a:rPr lang="nl-NL" sz="2800" dirty="0"/>
              <a:t>- second </a:t>
            </a:r>
            <a:r>
              <a:rPr lang="nl-NL" sz="2800" dirty="0" err="1" smtClean="0"/>
              <a:t>ablation</a:t>
            </a:r>
            <a:r>
              <a:rPr lang="nl-NL" sz="2800" dirty="0" smtClean="0"/>
              <a:t> BE</a:t>
            </a:r>
            <a:endParaRPr lang="nl-NL" sz="2800" baseline="30000" dirty="0"/>
          </a:p>
          <a:p>
            <a:endParaRPr lang="nl-N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7"/>
            <a:ext cx="3374838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Sizing Balloon LTLZ V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9"/>
          <a:stretch>
            <a:fillRect/>
          </a:stretch>
        </p:blipFill>
        <p:spPr bwMode="auto">
          <a:xfrm>
            <a:off x="523856" y="4293097"/>
            <a:ext cx="3400072" cy="187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1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bg1"/>
                </a:solidFill>
              </a:rPr>
              <a:t>Barrx</a:t>
            </a:r>
            <a:r>
              <a:rPr lang="en-US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360 </a:t>
            </a:r>
            <a:r>
              <a:rPr lang="en-US" sz="4000" dirty="0" smtClean="0">
                <a:solidFill>
                  <a:schemeClr val="bg1"/>
                </a:solidFill>
              </a:rPr>
              <a:t>system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using the standard ablation regimen</a:t>
            </a:r>
            <a:endParaRPr lang="en-US" sz="4000" dirty="0">
              <a:solidFill>
                <a:schemeClr val="bg1"/>
              </a:solidFill>
            </a:endParaRP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79512" y="1711349"/>
            <a:ext cx="8856984" cy="4525963"/>
          </a:xfrm>
        </p:spPr>
        <p:txBody>
          <a:bodyPr>
            <a:normAutofit/>
          </a:bodyPr>
          <a:lstStyle/>
          <a:p>
            <a:pPr marL="514350" indent="-457200">
              <a:lnSpc>
                <a:spcPct val="120000"/>
              </a:lnSpc>
              <a:defRPr/>
            </a:pPr>
            <a:r>
              <a:rPr lang="nl-NL" sz="3000" dirty="0"/>
              <a:t>83% BE </a:t>
            </a:r>
            <a:r>
              <a:rPr lang="nl-NL" sz="3000" dirty="0" err="1"/>
              <a:t>surface</a:t>
            </a:r>
            <a:r>
              <a:rPr lang="nl-NL" sz="3000" dirty="0"/>
              <a:t> </a:t>
            </a:r>
            <a:r>
              <a:rPr lang="nl-NL" sz="3000" dirty="0" err="1"/>
              <a:t>regression</a:t>
            </a:r>
            <a:r>
              <a:rPr lang="nl-NL" sz="3000" dirty="0"/>
              <a:t> 3 </a:t>
            </a:r>
            <a:r>
              <a:rPr lang="nl-NL" sz="3000" dirty="0" err="1"/>
              <a:t>months</a:t>
            </a:r>
            <a:r>
              <a:rPr lang="nl-NL" sz="3000" dirty="0"/>
              <a:t> </a:t>
            </a:r>
            <a:r>
              <a:rPr lang="nl-NL" sz="3000" dirty="0" err="1"/>
              <a:t>after</a:t>
            </a:r>
            <a:r>
              <a:rPr lang="nl-NL" sz="3000" dirty="0"/>
              <a:t> treatment</a:t>
            </a:r>
          </a:p>
          <a:p>
            <a:pPr marL="514350" indent="-457200">
              <a:lnSpc>
                <a:spcPct val="120000"/>
              </a:lnSpc>
              <a:defRPr/>
            </a:pPr>
            <a:r>
              <a:rPr lang="nl-NL" sz="3000" dirty="0"/>
              <a:t>Total procedure time: 39 </a:t>
            </a:r>
            <a:r>
              <a:rPr lang="nl-NL" sz="3000" dirty="0" smtClean="0"/>
              <a:t>minutes </a:t>
            </a:r>
          </a:p>
          <a:p>
            <a:pPr marL="514350" indent="-457200">
              <a:lnSpc>
                <a:spcPct val="120000"/>
              </a:lnSpc>
              <a:defRPr/>
            </a:pPr>
            <a:endParaRPr lang="nl-NL" sz="3000" dirty="0"/>
          </a:p>
          <a:p>
            <a:pPr marL="514350" indent="-457200">
              <a:lnSpc>
                <a:spcPct val="120000"/>
              </a:lnSpc>
              <a:defRPr/>
            </a:pPr>
            <a:r>
              <a:rPr lang="nl-NL" sz="3000" dirty="0" err="1" smtClean="0"/>
              <a:t>Disadvantages</a:t>
            </a:r>
            <a:r>
              <a:rPr lang="nl-NL" sz="3000" dirty="0" smtClean="0"/>
              <a:t> </a:t>
            </a:r>
          </a:p>
          <a:p>
            <a:pPr lvl="1">
              <a:lnSpc>
                <a:spcPct val="130000"/>
              </a:lnSpc>
            </a:pPr>
            <a:r>
              <a:rPr lang="en-US" sz="2600" dirty="0" smtClean="0"/>
              <a:t>Multiple </a:t>
            </a:r>
            <a:r>
              <a:rPr lang="en-US" sz="2600" dirty="0"/>
              <a:t>introductions of the endoscope and catheters</a:t>
            </a:r>
          </a:p>
          <a:p>
            <a:pPr lvl="1">
              <a:lnSpc>
                <a:spcPct val="130000"/>
              </a:lnSpc>
            </a:pPr>
            <a:r>
              <a:rPr lang="en-US" sz="2600" dirty="0"/>
              <a:t>Ablation catheter with a fixed diameter for the entire BE segment</a:t>
            </a:r>
          </a:p>
          <a:p>
            <a:pPr marL="914400" lvl="1" indent="-457200">
              <a:lnSpc>
                <a:spcPct val="120000"/>
              </a:lnSpc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8" name="TextBox 3"/>
          <p:cNvSpPr txBox="1"/>
          <p:nvPr/>
        </p:nvSpPr>
        <p:spPr>
          <a:xfrm>
            <a:off x="34925" y="6505575"/>
            <a:ext cx="4184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latin typeface="+mn-lt"/>
                <a:cs typeface="+mn-cs"/>
              </a:rPr>
              <a:t>van Vilsteren et al. </a:t>
            </a:r>
            <a:r>
              <a:rPr lang="en-US" sz="1400" dirty="0">
                <a:latin typeface="+mn-lt"/>
                <a:cs typeface="+mn-cs"/>
              </a:rPr>
              <a:t>Clin Gastroenterol Hepatol 2013</a:t>
            </a:r>
            <a:endParaRPr lang="en-US" sz="1400" b="1" dirty="0">
              <a:uFill>
                <a:solidFill/>
              </a:u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9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9" name="Rectangle 3"/>
          <p:cNvSpPr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best-academia.eu/wp-content/themes/academia/images/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chemeClr val="bg1"/>
                </a:solidFill>
              </a:rPr>
              <a:t>Barrx</a:t>
            </a:r>
            <a:r>
              <a:rPr lang="en-US" altLang="nl-NL" sz="4000" baseline="30000" dirty="0" err="1" smtClean="0">
                <a:solidFill>
                  <a:schemeClr val="bg1"/>
                </a:solidFill>
              </a:rPr>
              <a:t>TM</a:t>
            </a:r>
            <a:r>
              <a:rPr lang="en-US" altLang="nl-NL" sz="4000" dirty="0" smtClean="0">
                <a:solidFill>
                  <a:schemeClr val="bg1"/>
                </a:solidFill>
              </a:rPr>
              <a:t> 360 system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r>
              <a:rPr lang="en-US" altLang="nl-NL" sz="3600" dirty="0" smtClean="0">
                <a:solidFill>
                  <a:schemeClr val="bg1"/>
                </a:solidFill>
              </a:rPr>
              <a:t>Fixed ablation catheter </a:t>
            </a:r>
          </a:p>
          <a:p>
            <a:r>
              <a:rPr lang="en-US" altLang="nl-NL" sz="4000" dirty="0" smtClean="0">
                <a:solidFill>
                  <a:schemeClr val="bg1"/>
                </a:solidFill>
              </a:rPr>
              <a:t> </a:t>
            </a:r>
            <a:br>
              <a:rPr lang="en-US" altLang="nl-NL" sz="4000" dirty="0" smtClean="0">
                <a:solidFill>
                  <a:schemeClr val="bg1"/>
                </a:solidFill>
              </a:rPr>
            </a:br>
            <a:endParaRPr lang="nl-NL" altLang="nl-NL" sz="3200" dirty="0" smtClean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230832" y="1600200"/>
            <a:ext cx="8805664" cy="519070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600" dirty="0" smtClean="0"/>
              <a:t>Differences </a:t>
            </a:r>
            <a:r>
              <a:rPr lang="en-US" sz="2600" dirty="0"/>
              <a:t>in </a:t>
            </a:r>
            <a:r>
              <a:rPr lang="en-US" sz="2600" dirty="0" smtClean="0"/>
              <a:t>esophageal diameter of </a:t>
            </a:r>
            <a:r>
              <a:rPr lang="en-US" sz="2600" dirty="0"/>
              <a:t>the </a:t>
            </a:r>
            <a:r>
              <a:rPr lang="en-US" sz="2600" dirty="0" smtClean="0"/>
              <a:t>BE </a:t>
            </a:r>
            <a:r>
              <a:rPr lang="en-US" sz="2600" dirty="0"/>
              <a:t>segment </a:t>
            </a:r>
            <a:r>
              <a:rPr lang="en-US" sz="2600" dirty="0" smtClean="0">
                <a:sym typeface="Wingdings" panose="05000000000000000000" pitchFamily="2" charset="2"/>
              </a:rPr>
              <a:t></a:t>
            </a:r>
            <a:r>
              <a:rPr lang="en-US" sz="2600" dirty="0" smtClean="0"/>
              <a:t> </a:t>
            </a:r>
            <a:r>
              <a:rPr lang="en-US" sz="2600" dirty="0"/>
              <a:t>zones with less contact between the electrode and the esophageal </a:t>
            </a:r>
            <a:r>
              <a:rPr lang="en-US" sz="2600" dirty="0" smtClean="0"/>
              <a:t>wall:</a:t>
            </a:r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</a:t>
            </a:r>
            <a:r>
              <a:rPr lang="en-US" sz="2600" dirty="0" smtClean="0"/>
              <a:t>blation </a:t>
            </a:r>
            <a:r>
              <a:rPr lang="en-US" sz="2600" dirty="0"/>
              <a:t>catheter chosen based on the smallest </a:t>
            </a:r>
            <a:r>
              <a:rPr lang="en-US" sz="2600" dirty="0" smtClean="0"/>
              <a:t>diameter </a:t>
            </a:r>
            <a:r>
              <a:rPr lang="en-US" sz="2600" dirty="0" smtClean="0">
                <a:sym typeface="Wingdings" panose="05000000000000000000" pitchFamily="2" charset="2"/>
              </a:rPr>
              <a:t></a:t>
            </a:r>
            <a:r>
              <a:rPr lang="en-US" sz="2600" dirty="0" smtClean="0"/>
              <a:t> may </a:t>
            </a:r>
            <a:r>
              <a:rPr lang="en-US" sz="2600" dirty="0"/>
              <a:t>result in decreased </a:t>
            </a:r>
            <a:r>
              <a:rPr lang="en-US" sz="2600" dirty="0" smtClean="0"/>
              <a:t>efficacy</a:t>
            </a:r>
            <a:br>
              <a:rPr lang="en-US" sz="2600" dirty="0" smtClean="0"/>
            </a:br>
            <a:endParaRPr lang="en-US" sz="2600" dirty="0" smtClean="0"/>
          </a:p>
          <a:p>
            <a:pPr lvl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</a:t>
            </a:r>
            <a:r>
              <a:rPr lang="en-US" sz="2600" dirty="0" smtClean="0"/>
              <a:t>blation </a:t>
            </a:r>
            <a:r>
              <a:rPr lang="en-US" sz="2600" dirty="0"/>
              <a:t>catheter chosen based on the largest </a:t>
            </a:r>
            <a:r>
              <a:rPr lang="en-US" sz="2600" dirty="0" smtClean="0"/>
              <a:t>diameter </a:t>
            </a:r>
            <a:br>
              <a:rPr lang="en-US" sz="2600" dirty="0" smtClean="0"/>
            </a:br>
            <a:r>
              <a:rPr lang="en-US" sz="2600" dirty="0" smtClean="0">
                <a:sym typeface="Wingdings" panose="05000000000000000000" pitchFamily="2" charset="2"/>
              </a:rPr>
              <a:t> may increase the risk of adverse events</a:t>
            </a:r>
            <a:endParaRPr lang="en-US" sz="26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098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1754</Words>
  <Application>Microsoft Office PowerPoint</Application>
  <PresentationFormat>Diavoorstelling (4:3)</PresentationFormat>
  <Paragraphs>307</Paragraphs>
  <Slides>44</Slides>
  <Notes>43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1_Kantoorthema</vt:lpstr>
      <vt:lpstr>RADIOFREQUENCY ABLATION IN BARRETT’S ESOPHAGUS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Indications BarrxTM 90</vt:lpstr>
      <vt:lpstr>Optimal ablation regimen for BarrxTM 90? US versus Europe</vt:lpstr>
      <vt:lpstr>Optimal ablation regimen for BarrxTM 90?</vt:lpstr>
      <vt:lpstr>Optimal ablation regimen for BarrxTM 90?</vt:lpstr>
      <vt:lpstr>Conclusions RCT</vt:lpstr>
      <vt:lpstr>PowerPoint-presentatie</vt:lpstr>
      <vt:lpstr>PowerPoint-presentatie</vt:lpstr>
      <vt:lpstr>Ablation z-line</vt:lpstr>
      <vt:lpstr>Circumferential ablation of the Z-line is challenging</vt:lpstr>
      <vt:lpstr>Circumferential ablation of the Z-line</vt:lpstr>
      <vt:lpstr>Circumferential ablation of the Z-line</vt:lpstr>
      <vt:lpstr>Indications for other focal devices: limited data availabe, selective use advised </vt:lpstr>
      <vt:lpstr>RFA in clinical practice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BEST ACADEMIA</dc:title>
  <dc:creator>A.J. de Groof</dc:creator>
  <cp:lastModifiedBy>A.J. de Groof</cp:lastModifiedBy>
  <cp:revision>79</cp:revision>
  <dcterms:created xsi:type="dcterms:W3CDTF">2017-09-12T07:52:21Z</dcterms:created>
  <dcterms:modified xsi:type="dcterms:W3CDTF">2017-10-23T14:24:38Z</dcterms:modified>
</cp:coreProperties>
</file>