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7" r:id="rId3"/>
    <p:sldId id="360" r:id="rId4"/>
    <p:sldId id="361" r:id="rId5"/>
    <p:sldId id="362" r:id="rId6"/>
    <p:sldId id="363" r:id="rId7"/>
    <p:sldId id="364" r:id="rId8"/>
    <p:sldId id="313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22" r:id="rId17"/>
    <p:sldId id="372" r:id="rId18"/>
    <p:sldId id="373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BC"/>
    <a:srgbClr val="00B8C5"/>
    <a:srgbClr val="00B8B4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304" autoAdjust="0"/>
    <p:restoredTop sz="94660"/>
  </p:normalViewPr>
  <p:slideViewPr>
    <p:cSldViewPr>
      <p:cViewPr>
        <p:scale>
          <a:sx n="90" d="100"/>
          <a:sy n="90" d="100"/>
        </p:scale>
        <p:origin x="-2244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1DA68-580D-4813-8358-CCF57F911F9C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18E48-71F5-428D-9508-B990173177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6578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 altLang="nl-NL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222267-DB24-4DB6-BD1E-9D9D42BE1160}" type="slidenum">
              <a:rPr lang="nl-NL" smtClean="0"/>
              <a:pPr>
                <a:defRPr/>
              </a:pPr>
              <a:t>8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75106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340696"/>
            <a:ext cx="6400800" cy="12485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8151" r="25697" b="61136"/>
          <a:stretch/>
        </p:blipFill>
        <p:spPr bwMode="auto">
          <a:xfrm>
            <a:off x="0" y="1556792"/>
            <a:ext cx="9144000" cy="111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8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2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0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7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59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1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1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2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err="1"/>
              <a:t>Histopathology</a:t>
            </a:r>
            <a:r>
              <a:rPr lang="nl-NL" altLang="nl-NL" dirty="0"/>
              <a:t/>
            </a:r>
            <a:br>
              <a:rPr lang="nl-NL" altLang="nl-NL" dirty="0"/>
            </a:br>
            <a:r>
              <a:rPr lang="nl-NL" altLang="nl-NL" dirty="0" err="1"/>
              <a:t>and</a:t>
            </a:r>
            <a:r>
              <a:rPr lang="nl-NL" altLang="nl-NL" dirty="0"/>
              <a:t> handling of EMR </a:t>
            </a:r>
            <a:r>
              <a:rPr lang="nl-NL" altLang="nl-NL" dirty="0" err="1"/>
              <a:t>specimens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smtClean="0"/>
              <a:t>S.L. Meijer</a:t>
            </a:r>
          </a:p>
          <a:p>
            <a:r>
              <a:rPr lang="nl-NL" dirty="0" err="1" smtClean="0"/>
              <a:t>Academic</a:t>
            </a:r>
            <a:r>
              <a:rPr lang="nl-NL" dirty="0" smtClean="0"/>
              <a:t> </a:t>
            </a:r>
            <a:r>
              <a:rPr lang="nl-NL" dirty="0" err="1" smtClean="0"/>
              <a:t>Medical</a:t>
            </a:r>
            <a:r>
              <a:rPr lang="nl-NL" dirty="0" smtClean="0"/>
              <a:t> Center, Amsterdam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79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Endoscopic</a:t>
            </a:r>
            <a:r>
              <a:rPr lang="nl-NL" dirty="0" smtClean="0"/>
              <a:t> treatment </a:t>
            </a:r>
            <a:r>
              <a:rPr lang="nl-NL" dirty="0" err="1" smtClean="0"/>
              <a:t>techniques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>
                <a:latin typeface="Arial" pitchFamily="34" charset="0"/>
                <a:ea typeface="MS PGothic" pitchFamily="34" charset="-128"/>
              </a:rPr>
              <a:t>Multiband mucosectomy (MBM) </a:t>
            </a:r>
            <a:r>
              <a:rPr lang="nl-NL" altLang="nl-NL" dirty="0" smtClean="0">
                <a:latin typeface="Arial" pitchFamily="34" charset="0"/>
                <a:ea typeface="MS PGothic" pitchFamily="34" charset="-128"/>
              </a:rPr>
              <a:t/>
            </a:r>
            <a:br>
              <a:rPr lang="nl-NL" altLang="nl-NL" dirty="0" smtClean="0">
                <a:latin typeface="Arial" pitchFamily="34" charset="0"/>
                <a:ea typeface="MS PGothic" pitchFamily="34" charset="-128"/>
              </a:rPr>
            </a:br>
            <a:r>
              <a:rPr lang="nl-NL" altLang="nl-NL" i="1" dirty="0" err="1" smtClean="0">
                <a:latin typeface="Arial" pitchFamily="34" charset="0"/>
                <a:ea typeface="MS PGothic" pitchFamily="34" charset="-128"/>
              </a:rPr>
              <a:t>ligate</a:t>
            </a:r>
            <a:r>
              <a:rPr lang="nl-NL" altLang="nl-NL" i="1" dirty="0" smtClean="0">
                <a:latin typeface="Arial" pitchFamily="34" charset="0"/>
                <a:ea typeface="MS PGothic" pitchFamily="34" charset="-128"/>
              </a:rPr>
              <a:t>-</a:t>
            </a:r>
            <a:r>
              <a:rPr lang="nl-NL" altLang="nl-NL" i="1" dirty="0" err="1" smtClean="0">
                <a:latin typeface="Arial" pitchFamily="34" charset="0"/>
                <a:ea typeface="MS PGothic" pitchFamily="34" charset="-128"/>
              </a:rPr>
              <a:t>and</a:t>
            </a:r>
            <a:r>
              <a:rPr lang="nl-NL" altLang="nl-NL" i="1" dirty="0" smtClean="0">
                <a:latin typeface="Arial" pitchFamily="34" charset="0"/>
                <a:ea typeface="MS PGothic" pitchFamily="34" charset="-128"/>
              </a:rPr>
              <a:t>-cut</a:t>
            </a:r>
          </a:p>
          <a:p>
            <a:endParaRPr lang="nl-NL" altLang="nl-NL" i="1" dirty="0">
              <a:latin typeface="Arial" pitchFamily="34" charset="0"/>
              <a:ea typeface="MS PGothic" pitchFamily="34" charset="-128"/>
            </a:endParaRPr>
          </a:p>
          <a:p>
            <a:endParaRPr lang="nl-NL" altLang="nl-NL" i="1" dirty="0" smtClean="0">
              <a:latin typeface="Arial" pitchFamily="34" charset="0"/>
              <a:ea typeface="MS PGothic" pitchFamily="34" charset="-128"/>
            </a:endParaRPr>
          </a:p>
          <a:p>
            <a:endParaRPr lang="nl-NL" altLang="nl-NL" i="1" dirty="0">
              <a:latin typeface="Arial" pitchFamily="34" charset="0"/>
              <a:ea typeface="MS PGothic" pitchFamily="34" charset="-128"/>
            </a:endParaRPr>
          </a:p>
          <a:p>
            <a:r>
              <a:rPr lang="en-US" altLang="nl-NL" dirty="0">
                <a:ea typeface="MS PGothic" pitchFamily="34" charset="-128"/>
                <a:cs typeface="Tahoma" pitchFamily="34" charset="0"/>
              </a:rPr>
              <a:t>ER-cap technique</a:t>
            </a:r>
            <a: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nl-NL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nl-NL" i="1" dirty="0">
                <a:ea typeface="MS PGothic" pitchFamily="34" charset="-128"/>
                <a:cs typeface="Tahoma" pitchFamily="34" charset="0"/>
              </a:rPr>
              <a:t>lift-suck-and-cut</a:t>
            </a:r>
            <a:endParaRPr lang="nl-NL" altLang="nl-NL" i="1" dirty="0">
              <a:ea typeface="MS PGothic" pitchFamily="34" charset="-128"/>
              <a:cs typeface="Tahoma" pitchFamily="34" charset="0"/>
            </a:endParaRPr>
          </a:p>
          <a:p>
            <a:endParaRPr lang="nl-NL" altLang="nl-NL" i="1" dirty="0">
              <a:latin typeface="Arial" pitchFamily="34" charset="0"/>
              <a:ea typeface="MS PGothic" pitchFamily="34" charset="-128"/>
            </a:endParaRPr>
          </a:p>
          <a:p>
            <a:endParaRPr lang="nl-NL" dirty="0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3851920" y="2204864"/>
            <a:ext cx="4112892" cy="2089026"/>
            <a:chOff x="96" y="935"/>
            <a:chExt cx="5527" cy="2926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113" y="2442"/>
              <a:ext cx="5510" cy="1419"/>
              <a:chOff x="97" y="2671"/>
              <a:chExt cx="5510" cy="1419"/>
            </a:xfrm>
          </p:grpSpPr>
          <p:pic>
            <p:nvPicPr>
              <p:cNvPr id="10" name="Picture 3" descr="Barrett%20Illustration05new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" y="2671"/>
                <a:ext cx="1765" cy="141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4" descr="barrett_newtech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" y="2671"/>
                <a:ext cx="1767" cy="14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5" descr="barrett_newtech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" y="2671"/>
                <a:ext cx="1763" cy="14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96" y="935"/>
              <a:ext cx="5511" cy="1418"/>
              <a:chOff x="96" y="1152"/>
              <a:chExt cx="5511" cy="1418"/>
            </a:xfrm>
          </p:grpSpPr>
          <p:pic>
            <p:nvPicPr>
              <p:cNvPr id="7" name="Picture 7" descr="barrett_newtech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152"/>
                <a:ext cx="1767" cy="14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8" descr="barrett_newtech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" y="1152"/>
                <a:ext cx="1765" cy="14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barrett_newtech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" y="1152"/>
                <a:ext cx="1769" cy="141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" name="Group 2"/>
          <p:cNvGrpSpPr>
            <a:grpSpLocks/>
          </p:cNvGrpSpPr>
          <p:nvPr/>
        </p:nvGrpSpPr>
        <p:grpSpPr bwMode="auto">
          <a:xfrm>
            <a:off x="3851920" y="4509120"/>
            <a:ext cx="4118793" cy="2010068"/>
            <a:chOff x="96" y="950"/>
            <a:chExt cx="5584" cy="2888"/>
          </a:xfrm>
        </p:grpSpPr>
        <p:grpSp>
          <p:nvGrpSpPr>
            <p:cNvPr id="15" name="Group 2"/>
            <p:cNvGrpSpPr>
              <a:grpSpLocks/>
            </p:cNvGrpSpPr>
            <p:nvPr/>
          </p:nvGrpSpPr>
          <p:grpSpPr bwMode="auto">
            <a:xfrm>
              <a:off x="96" y="950"/>
              <a:ext cx="5584" cy="1397"/>
              <a:chOff x="96" y="1151"/>
              <a:chExt cx="5584" cy="1397"/>
            </a:xfrm>
          </p:grpSpPr>
          <p:pic>
            <p:nvPicPr>
              <p:cNvPr id="19" name="Picture 3" descr="Barrett%20Illustration01new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151"/>
                <a:ext cx="1830" cy="139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4" descr="Barrett Illustration300dpi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8" y="1151"/>
                <a:ext cx="1822" cy="139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5" descr="Barrett Illustration300dpi copy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4" y="1151"/>
                <a:ext cx="1826" cy="139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rgbClr val="80808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6" descr="Barrett%20Illustration05new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4" y="2449"/>
              <a:ext cx="1824" cy="1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" descr="Barrett%20Illustration04new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" y="2451"/>
              <a:ext cx="1814" cy="138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15"/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4" y="2449"/>
              <a:ext cx="1816" cy="138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332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742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2"/>
          <p:cNvSpPr txBox="1">
            <a:spLocks noChangeArrowheads="1"/>
          </p:cNvSpPr>
          <p:nvPr/>
        </p:nvSpPr>
        <p:spPr bwMode="auto">
          <a:xfrm>
            <a:off x="539750" y="1433513"/>
            <a:ext cx="7920038" cy="2677656"/>
          </a:xfrm>
          <a:prstGeom prst="rect">
            <a:avLst/>
          </a:prstGeom>
          <a:solidFill>
            <a:srgbClr val="00B8BC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Endoscopist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should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loosely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pin down specimen on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paraffin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block or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cork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to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prevent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from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curling up (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creates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artefact)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800" dirty="0">
              <a:solidFill>
                <a:schemeClr val="bg1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Deliver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up-side-down (specimen down) in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formalin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and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>
                <a:solidFill>
                  <a:schemeClr val="bg1"/>
                </a:solidFill>
                <a:latin typeface="Calibri" pitchFamily="34" charset="0"/>
              </a:rPr>
              <a:t>fixate</a:t>
            </a:r>
            <a:r>
              <a:rPr lang="nl-NL" altLang="nl-NL" sz="28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nl-NL" altLang="nl-NL" sz="2800" dirty="0" err="1" smtClean="0">
                <a:solidFill>
                  <a:schemeClr val="bg1"/>
                </a:solidFill>
                <a:latin typeface="Calibri" pitchFamily="34" charset="0"/>
              </a:rPr>
              <a:t>overnight</a:t>
            </a:r>
            <a:endParaRPr lang="nl-NL" altLang="nl-NL" sz="2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Ovaal 5"/>
          <p:cNvSpPr/>
          <p:nvPr/>
        </p:nvSpPr>
        <p:spPr>
          <a:xfrm>
            <a:off x="3924300" y="333375"/>
            <a:ext cx="1871663" cy="431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6875463" y="333375"/>
            <a:ext cx="1873250" cy="431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147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nl-NL" altLang="nl-NL" sz="3600" dirty="0" err="1">
                <a:latin typeface="Calibri" pitchFamily="34" charset="0"/>
              </a:rPr>
              <a:t>Usually</a:t>
            </a:r>
            <a:r>
              <a:rPr lang="nl-NL" altLang="nl-NL" sz="3600" dirty="0">
                <a:latin typeface="Calibri" pitchFamily="34" charset="0"/>
              </a:rPr>
              <a:t> non-</a:t>
            </a:r>
            <a:r>
              <a:rPr lang="nl-NL" altLang="nl-NL" sz="3600" dirty="0" err="1">
                <a:latin typeface="Calibri" pitchFamily="34" charset="0"/>
              </a:rPr>
              <a:t>marked</a:t>
            </a:r>
            <a:r>
              <a:rPr lang="nl-NL" altLang="nl-NL" sz="3600" dirty="0">
                <a:latin typeface="Calibri" pitchFamily="34" charset="0"/>
              </a:rPr>
              <a:t> specimen, </a:t>
            </a:r>
            <a:r>
              <a:rPr lang="nl-NL" altLang="nl-NL" sz="3600" dirty="0" err="1">
                <a:latin typeface="Calibri" pitchFamily="34" charset="0"/>
              </a:rPr>
              <a:t>photograph</a:t>
            </a:r>
            <a:r>
              <a:rPr lang="nl-NL" altLang="nl-NL" sz="3600" dirty="0">
                <a:latin typeface="Calibri" pitchFamily="34" charset="0"/>
              </a:rPr>
              <a:t>, mark </a:t>
            </a:r>
            <a:r>
              <a:rPr lang="nl-NL" altLang="nl-NL" sz="3600" dirty="0" err="1">
                <a:latin typeface="Calibri" pitchFamily="34" charset="0"/>
              </a:rPr>
              <a:t>basal</a:t>
            </a:r>
            <a:r>
              <a:rPr lang="nl-NL" altLang="nl-NL" sz="3600" dirty="0">
                <a:latin typeface="Calibri" pitchFamily="34" charset="0"/>
              </a:rPr>
              <a:t> </a:t>
            </a:r>
            <a:r>
              <a:rPr lang="nl-NL" altLang="nl-NL" sz="3600" dirty="0" err="1">
                <a:latin typeface="Calibri" pitchFamily="34" charset="0"/>
              </a:rPr>
              <a:t>resection</a:t>
            </a:r>
            <a:r>
              <a:rPr lang="nl-NL" altLang="nl-NL" sz="3600" dirty="0">
                <a:latin typeface="Calibri" pitchFamily="34" charset="0"/>
              </a:rPr>
              <a:t> </a:t>
            </a:r>
            <a:r>
              <a:rPr lang="nl-NL" altLang="nl-NL" sz="3600" dirty="0" err="1">
                <a:latin typeface="Calibri" pitchFamily="34" charset="0"/>
              </a:rPr>
              <a:t>margin</a:t>
            </a:r>
            <a:r>
              <a:rPr lang="nl-NL" altLang="nl-NL" sz="3600" dirty="0">
                <a:latin typeface="Calibri" pitchFamily="34" charset="0"/>
              </a:rPr>
              <a:t/>
            </a:r>
            <a:br>
              <a:rPr lang="nl-NL" altLang="nl-NL" sz="3600" dirty="0">
                <a:latin typeface="Calibri" pitchFamily="34" charset="0"/>
              </a:rPr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742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r="7377" b="8203"/>
          <a:stretch/>
        </p:blipFill>
        <p:spPr bwMode="auto">
          <a:xfrm>
            <a:off x="179512" y="1816073"/>
            <a:ext cx="7831322" cy="499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021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latin typeface="Calibri" pitchFamily="34" charset="0"/>
              </a:rPr>
              <a:t>Slices, </a:t>
            </a:r>
            <a:r>
              <a:rPr lang="nl-NL" altLang="nl-NL" dirty="0" err="1">
                <a:latin typeface="Calibri" pitchFamily="34" charset="0"/>
              </a:rPr>
              <a:t>each</a:t>
            </a:r>
            <a:r>
              <a:rPr lang="nl-NL" altLang="nl-NL" dirty="0">
                <a:latin typeface="Calibri" pitchFamily="34" charset="0"/>
              </a:rPr>
              <a:t> 2 </a:t>
            </a:r>
            <a:r>
              <a:rPr lang="nl-NL" altLang="nl-NL" dirty="0" err="1">
                <a:latin typeface="Calibri" pitchFamily="34" charset="0"/>
              </a:rPr>
              <a:t>to</a:t>
            </a:r>
            <a:r>
              <a:rPr lang="nl-NL" altLang="nl-NL" dirty="0">
                <a:latin typeface="Calibri" pitchFamily="34" charset="0"/>
              </a:rPr>
              <a:t> 3 </a:t>
            </a:r>
            <a:r>
              <a:rPr lang="nl-NL" altLang="nl-NL" dirty="0" smtClean="0">
                <a:latin typeface="Calibri" pitchFamily="34" charset="0"/>
              </a:rPr>
              <a:t>mm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20" name="Groep 17"/>
          <p:cNvGrpSpPr>
            <a:grpSpLocks/>
          </p:cNvGrpSpPr>
          <p:nvPr/>
        </p:nvGrpSpPr>
        <p:grpSpPr bwMode="auto">
          <a:xfrm>
            <a:off x="251520" y="1621315"/>
            <a:ext cx="8208963" cy="4976037"/>
            <a:chOff x="323850" y="1052623"/>
            <a:chExt cx="8208963" cy="4976037"/>
          </a:xfrm>
        </p:grpSpPr>
        <p:pic>
          <p:nvPicPr>
            <p:cNvPr id="21" name="Picture 2" descr="7422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60" r="7274" b="8457"/>
            <a:stretch/>
          </p:blipFill>
          <p:spPr bwMode="auto">
            <a:xfrm>
              <a:off x="323850" y="1052623"/>
              <a:ext cx="7778159" cy="497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Line 3"/>
            <p:cNvSpPr>
              <a:spLocks noChangeShapeType="1"/>
            </p:cNvSpPr>
            <p:nvPr/>
          </p:nvSpPr>
          <p:spPr bwMode="auto">
            <a:xfrm>
              <a:off x="3563938" y="24923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Line 4"/>
            <p:cNvSpPr>
              <a:spLocks noChangeShapeType="1"/>
            </p:cNvSpPr>
            <p:nvPr/>
          </p:nvSpPr>
          <p:spPr bwMode="auto">
            <a:xfrm>
              <a:off x="3563938" y="27082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3563938" y="29241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3563938" y="31400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3563938" y="33559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3563938" y="35718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3563938" y="37877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>
              <a:off x="3563938" y="40036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3563938" y="42195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3563938" y="44354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>
              <a:off x="3563938" y="46513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3563938" y="4867275"/>
              <a:ext cx="3960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Tekstvak 15"/>
            <p:cNvSpPr txBox="1">
              <a:spLocks noChangeArrowheads="1"/>
            </p:cNvSpPr>
            <p:nvPr/>
          </p:nvSpPr>
          <p:spPr bwMode="auto">
            <a:xfrm>
              <a:off x="7885113" y="2276475"/>
              <a:ext cx="647700" cy="28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1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2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4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5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6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7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8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9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800">
                  <a:solidFill>
                    <a:srgbClr val="00060C"/>
                  </a:solidFill>
                  <a:latin typeface="Calibri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951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nl-NL" dirty="0" smtClean="0"/>
              <a:t>2 (</a:t>
            </a:r>
            <a:r>
              <a:rPr lang="nl-NL" dirty="0" err="1" smtClean="0"/>
              <a:t>to</a:t>
            </a:r>
            <a:r>
              <a:rPr lang="nl-NL" dirty="0" smtClean="0"/>
              <a:t> 3) slices per </a:t>
            </a:r>
            <a:r>
              <a:rPr lang="nl-NL" dirty="0" err="1" smtClean="0"/>
              <a:t>casette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2 (</a:t>
            </a:r>
            <a:r>
              <a:rPr lang="nl-NL" dirty="0" err="1" smtClean="0"/>
              <a:t>to</a:t>
            </a:r>
            <a:r>
              <a:rPr lang="nl-NL" dirty="0" smtClean="0"/>
              <a:t> 3) </a:t>
            </a:r>
            <a:r>
              <a:rPr lang="nl-NL" dirty="0" err="1" smtClean="0"/>
              <a:t>sections</a:t>
            </a:r>
            <a:r>
              <a:rPr lang="nl-NL" dirty="0" smtClean="0"/>
              <a:t> per slice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742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60513"/>
            <a:ext cx="3313113" cy="4460875"/>
          </a:xfrm>
          <a:prstGeom prst="rect">
            <a:avLst/>
          </a:prstGeom>
        </p:spPr>
      </p:pic>
      <p:pic>
        <p:nvPicPr>
          <p:cNvPr id="5" name="Picture 2" descr="C:\Users\sybren\Desktop\photo 3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8063" y="1558925"/>
            <a:ext cx="4325937" cy="432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3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EMR specimen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4" descr="Image_1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4" r="6162"/>
          <a:stretch/>
        </p:blipFill>
        <p:spPr bwMode="auto">
          <a:xfrm>
            <a:off x="755650" y="1562986"/>
            <a:ext cx="7229401" cy="510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914650" y="2535238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mucosa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914650" y="4551363"/>
            <a:ext cx="14398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submucosa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148263" y="1958975"/>
            <a:ext cx="1439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epithelium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148263" y="33924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musc. mucosa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148263" y="2463800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lamina propria</a:t>
            </a:r>
          </a:p>
        </p:txBody>
      </p:sp>
      <p:sp>
        <p:nvSpPr>
          <p:cNvPr id="10" name="AutoShape 10"/>
          <p:cNvSpPr>
            <a:spLocks/>
          </p:cNvSpPr>
          <p:nvPr/>
        </p:nvSpPr>
        <p:spPr bwMode="auto">
          <a:xfrm>
            <a:off x="4714875" y="2103438"/>
            <a:ext cx="144463" cy="1439862"/>
          </a:xfrm>
          <a:prstGeom prst="leftBrace">
            <a:avLst>
              <a:gd name="adj1" fmla="val 83058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16238" y="60864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musc. propria</a:t>
            </a:r>
          </a:p>
        </p:txBody>
      </p:sp>
    </p:spTree>
    <p:extLst>
      <p:ext uri="{BB962C8B-B14F-4D97-AF65-F5344CB8AC3E}">
        <p14:creationId xmlns:p14="http://schemas.microsoft.com/office/powerpoint/2010/main" val="524800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ep 24"/>
          <p:cNvGrpSpPr>
            <a:grpSpLocks/>
          </p:cNvGrpSpPr>
          <p:nvPr/>
        </p:nvGrpSpPr>
        <p:grpSpPr bwMode="auto">
          <a:xfrm>
            <a:off x="1691680" y="4294460"/>
            <a:ext cx="4608512" cy="2374900"/>
            <a:chOff x="611188" y="620713"/>
            <a:chExt cx="4608512" cy="2374900"/>
          </a:xfrm>
        </p:grpSpPr>
        <p:pic>
          <p:nvPicPr>
            <p:cNvPr id="12" name="Picture 26" descr="ra4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620713"/>
              <a:ext cx="4608512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27"/>
            <p:cNvSpPr>
              <a:spLocks noChangeArrowheads="1"/>
            </p:cNvSpPr>
            <p:nvPr/>
          </p:nvSpPr>
          <p:spPr bwMode="auto">
            <a:xfrm>
              <a:off x="611188" y="2779713"/>
              <a:ext cx="4597844" cy="215900"/>
            </a:xfrm>
            <a:prstGeom prst="rect">
              <a:avLst/>
            </a:prstGeom>
            <a:solidFill>
              <a:srgbClr val="00060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nl-NL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grpSp>
        <p:nvGrpSpPr>
          <p:cNvPr id="14" name="Groep 25"/>
          <p:cNvGrpSpPr>
            <a:grpSpLocks/>
          </p:cNvGrpSpPr>
          <p:nvPr/>
        </p:nvGrpSpPr>
        <p:grpSpPr bwMode="auto">
          <a:xfrm>
            <a:off x="3925292" y="1556022"/>
            <a:ext cx="2374900" cy="2376488"/>
            <a:chOff x="611188" y="620713"/>
            <a:chExt cx="4608512" cy="2374900"/>
          </a:xfrm>
        </p:grpSpPr>
        <p:pic>
          <p:nvPicPr>
            <p:cNvPr id="15" name="Picture 26" descr="ra4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620713"/>
              <a:ext cx="4608512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27"/>
            <p:cNvSpPr>
              <a:spLocks noChangeArrowheads="1"/>
            </p:cNvSpPr>
            <p:nvPr/>
          </p:nvSpPr>
          <p:spPr bwMode="auto">
            <a:xfrm>
              <a:off x="611188" y="2779713"/>
              <a:ext cx="4597844" cy="215900"/>
            </a:xfrm>
            <a:prstGeom prst="rect">
              <a:avLst/>
            </a:prstGeom>
            <a:solidFill>
              <a:srgbClr val="00060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nl-NL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nl-NL" dirty="0" smtClean="0"/>
              <a:t>EMR specimen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639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4" name="Groep 7"/>
          <p:cNvGrpSpPr>
            <a:grpSpLocks/>
          </p:cNvGrpSpPr>
          <p:nvPr/>
        </p:nvGrpSpPr>
        <p:grpSpPr bwMode="auto">
          <a:xfrm>
            <a:off x="1042988" y="4292872"/>
            <a:ext cx="6697662" cy="2376488"/>
            <a:chOff x="2267744" y="476672"/>
            <a:chExt cx="6696744" cy="2376264"/>
          </a:xfrm>
        </p:grpSpPr>
        <p:grpSp>
          <p:nvGrpSpPr>
            <p:cNvPr id="5" name="Groep 24"/>
            <p:cNvGrpSpPr>
              <a:grpSpLocks/>
            </p:cNvGrpSpPr>
            <p:nvPr/>
          </p:nvGrpSpPr>
          <p:grpSpPr bwMode="auto">
            <a:xfrm>
              <a:off x="2267744" y="478036"/>
              <a:ext cx="4608512" cy="2374900"/>
              <a:chOff x="611188" y="620713"/>
              <a:chExt cx="4608512" cy="2374900"/>
            </a:xfrm>
          </p:grpSpPr>
          <p:pic>
            <p:nvPicPr>
              <p:cNvPr id="22" name="Picture 26" descr="ra4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88" y="620713"/>
                <a:ext cx="4608512" cy="2371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ctangle 27"/>
              <p:cNvSpPr>
                <a:spLocks noChangeArrowheads="1"/>
              </p:cNvSpPr>
              <p:nvPr/>
            </p:nvSpPr>
            <p:spPr bwMode="auto">
              <a:xfrm>
                <a:off x="611188" y="2779713"/>
                <a:ext cx="4597844" cy="215900"/>
              </a:xfrm>
              <a:prstGeom prst="rect">
                <a:avLst/>
              </a:prstGeom>
              <a:solidFill>
                <a:srgbClr val="00060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</p:grpSp>
        <p:grpSp>
          <p:nvGrpSpPr>
            <p:cNvPr id="6" name="Groep 22"/>
            <p:cNvGrpSpPr>
              <a:grpSpLocks/>
            </p:cNvGrpSpPr>
            <p:nvPr/>
          </p:nvGrpSpPr>
          <p:grpSpPr bwMode="auto">
            <a:xfrm>
              <a:off x="2987824" y="548903"/>
              <a:ext cx="3096483" cy="2232025"/>
              <a:chOff x="1006782" y="3573463"/>
              <a:chExt cx="3096483" cy="2232025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006782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9" name="Line 12"/>
              <p:cNvSpPr>
                <a:spLocks noChangeShapeType="1"/>
              </p:cNvSpPr>
              <p:nvPr/>
            </p:nvSpPr>
            <p:spPr bwMode="auto">
              <a:xfrm>
                <a:off x="1244838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0" name="Line 13"/>
              <p:cNvSpPr>
                <a:spLocks noChangeShapeType="1"/>
              </p:cNvSpPr>
              <p:nvPr/>
            </p:nvSpPr>
            <p:spPr bwMode="auto">
              <a:xfrm>
                <a:off x="1484645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1" name="Line 14"/>
              <p:cNvSpPr>
                <a:spLocks noChangeShapeType="1"/>
              </p:cNvSpPr>
              <p:nvPr/>
            </p:nvSpPr>
            <p:spPr bwMode="auto">
              <a:xfrm>
                <a:off x="1722701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2" name="Line 15"/>
              <p:cNvSpPr>
                <a:spLocks noChangeShapeType="1"/>
              </p:cNvSpPr>
              <p:nvPr/>
            </p:nvSpPr>
            <p:spPr bwMode="auto">
              <a:xfrm>
                <a:off x="1960758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3" name="Line 16"/>
              <p:cNvSpPr>
                <a:spLocks noChangeShapeType="1"/>
              </p:cNvSpPr>
              <p:nvPr/>
            </p:nvSpPr>
            <p:spPr bwMode="auto">
              <a:xfrm>
                <a:off x="2198814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4" name="Line 17"/>
              <p:cNvSpPr>
                <a:spLocks noChangeShapeType="1"/>
              </p:cNvSpPr>
              <p:nvPr/>
            </p:nvSpPr>
            <p:spPr bwMode="auto">
              <a:xfrm>
                <a:off x="2436871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>
                <a:off x="2673177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>
                <a:off x="2911233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7" name="Line 20"/>
              <p:cNvSpPr>
                <a:spLocks noChangeShapeType="1"/>
              </p:cNvSpPr>
              <p:nvPr/>
            </p:nvSpPr>
            <p:spPr bwMode="auto">
              <a:xfrm>
                <a:off x="3151040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8" name="Line 21"/>
              <p:cNvSpPr>
                <a:spLocks noChangeShapeType="1"/>
              </p:cNvSpPr>
              <p:nvPr/>
            </p:nvSpPr>
            <p:spPr bwMode="auto">
              <a:xfrm>
                <a:off x="3389096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19" name="Line 22"/>
              <p:cNvSpPr>
                <a:spLocks noChangeShapeType="1"/>
              </p:cNvSpPr>
              <p:nvPr/>
            </p:nvSpPr>
            <p:spPr bwMode="auto">
              <a:xfrm>
                <a:off x="3627153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Line 23"/>
              <p:cNvSpPr>
                <a:spLocks noChangeShapeType="1"/>
              </p:cNvSpPr>
              <p:nvPr/>
            </p:nvSpPr>
            <p:spPr bwMode="auto">
              <a:xfrm>
                <a:off x="3865209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4103265" y="3573463"/>
                <a:ext cx="0" cy="223202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l-NL"/>
              </a:p>
            </p:txBody>
          </p:sp>
        </p:grpSp>
        <p:pic>
          <p:nvPicPr>
            <p:cNvPr id="7" name="Picture 4" descr="8cb19296-f108-4073-ab1a-ca60f71a57fb@am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40252" y="728700"/>
              <a:ext cx="2376264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ep 70"/>
          <p:cNvGrpSpPr>
            <a:grpSpLocks/>
          </p:cNvGrpSpPr>
          <p:nvPr/>
        </p:nvGrpSpPr>
        <p:grpSpPr bwMode="auto">
          <a:xfrm>
            <a:off x="3276600" y="1556022"/>
            <a:ext cx="4464050" cy="2376488"/>
            <a:chOff x="3275856" y="476672"/>
            <a:chExt cx="4464496" cy="2376264"/>
          </a:xfrm>
        </p:grpSpPr>
        <p:grpSp>
          <p:nvGrpSpPr>
            <p:cNvPr id="25" name="Groep 25"/>
            <p:cNvGrpSpPr>
              <a:grpSpLocks/>
            </p:cNvGrpSpPr>
            <p:nvPr/>
          </p:nvGrpSpPr>
          <p:grpSpPr bwMode="auto">
            <a:xfrm>
              <a:off x="3275856" y="476672"/>
              <a:ext cx="2376264" cy="2376264"/>
              <a:chOff x="611188" y="620713"/>
              <a:chExt cx="4608512" cy="2374900"/>
            </a:xfrm>
          </p:grpSpPr>
          <p:pic>
            <p:nvPicPr>
              <p:cNvPr id="35" name="Picture 26" descr="ra4imag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88" y="620713"/>
                <a:ext cx="4608512" cy="2371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Rectangle 27"/>
              <p:cNvSpPr>
                <a:spLocks noChangeArrowheads="1"/>
              </p:cNvSpPr>
              <p:nvPr/>
            </p:nvSpPr>
            <p:spPr bwMode="auto">
              <a:xfrm>
                <a:off x="611188" y="2779713"/>
                <a:ext cx="4597844" cy="215900"/>
              </a:xfrm>
              <a:prstGeom prst="rect">
                <a:avLst/>
              </a:prstGeom>
              <a:solidFill>
                <a:srgbClr val="00060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</p:grpSp>
        <p:pic>
          <p:nvPicPr>
            <p:cNvPr id="26" name="Picture 4" descr="8cb19296-f108-4073-ab1a-ca60f71a57fb@am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16116" y="728700"/>
              <a:ext cx="2376264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12"/>
            <p:cNvSpPr>
              <a:spLocks noChangeShapeType="1"/>
            </p:cNvSpPr>
            <p:nvPr/>
          </p:nvSpPr>
          <p:spPr bwMode="auto">
            <a:xfrm rot="10800000">
              <a:off x="5286170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Line 13"/>
            <p:cNvSpPr>
              <a:spLocks noChangeShapeType="1"/>
            </p:cNvSpPr>
            <p:nvPr/>
          </p:nvSpPr>
          <p:spPr bwMode="auto">
            <a:xfrm rot="10800000">
              <a:off x="5046363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Line 14"/>
            <p:cNvSpPr>
              <a:spLocks noChangeShapeType="1"/>
            </p:cNvSpPr>
            <p:nvPr/>
          </p:nvSpPr>
          <p:spPr bwMode="auto">
            <a:xfrm rot="10800000">
              <a:off x="4808307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Line 15"/>
            <p:cNvSpPr>
              <a:spLocks noChangeShapeType="1"/>
            </p:cNvSpPr>
            <p:nvPr/>
          </p:nvSpPr>
          <p:spPr bwMode="auto">
            <a:xfrm rot="10800000">
              <a:off x="4570250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Line 16"/>
            <p:cNvSpPr>
              <a:spLocks noChangeShapeType="1"/>
            </p:cNvSpPr>
            <p:nvPr/>
          </p:nvSpPr>
          <p:spPr bwMode="auto">
            <a:xfrm rot="10800000">
              <a:off x="4332194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Line 17"/>
            <p:cNvSpPr>
              <a:spLocks noChangeShapeType="1"/>
            </p:cNvSpPr>
            <p:nvPr/>
          </p:nvSpPr>
          <p:spPr bwMode="auto">
            <a:xfrm rot="10800000">
              <a:off x="4094137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3" name="Line 18"/>
            <p:cNvSpPr>
              <a:spLocks noChangeShapeType="1"/>
            </p:cNvSpPr>
            <p:nvPr/>
          </p:nvSpPr>
          <p:spPr bwMode="auto">
            <a:xfrm rot="10800000">
              <a:off x="3857831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rot="10800000">
              <a:off x="3619775" y="638175"/>
              <a:ext cx="0" cy="2016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EMR specimen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234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EMR specimen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4" descr="491d6ef7-c8f1-4c99-9fe6-3da5cfab786a@am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88840"/>
            <a:ext cx="857091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JL-RECHTS 7"/>
          <p:cNvSpPr/>
          <p:nvPr/>
        </p:nvSpPr>
        <p:spPr>
          <a:xfrm rot="3334672">
            <a:off x="195263" y="3454102"/>
            <a:ext cx="2160588" cy="576263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grpSp>
        <p:nvGrpSpPr>
          <p:cNvPr id="18" name="Groep 17"/>
          <p:cNvGrpSpPr/>
          <p:nvPr/>
        </p:nvGrpSpPr>
        <p:grpSpPr>
          <a:xfrm>
            <a:off x="2268538" y="1558156"/>
            <a:ext cx="4606925" cy="2374900"/>
            <a:chOff x="2268538" y="1558156"/>
            <a:chExt cx="4606925" cy="2374900"/>
          </a:xfrm>
        </p:grpSpPr>
        <p:grpSp>
          <p:nvGrpSpPr>
            <p:cNvPr id="5" name="Groep 24"/>
            <p:cNvGrpSpPr>
              <a:grpSpLocks/>
            </p:cNvGrpSpPr>
            <p:nvPr/>
          </p:nvGrpSpPr>
          <p:grpSpPr bwMode="auto">
            <a:xfrm>
              <a:off x="2268538" y="1558156"/>
              <a:ext cx="4606925" cy="2374900"/>
              <a:chOff x="611188" y="620713"/>
              <a:chExt cx="4608512" cy="2374900"/>
            </a:xfrm>
          </p:grpSpPr>
          <p:pic>
            <p:nvPicPr>
              <p:cNvPr id="6" name="Picture 26" descr="ra4imag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188" y="620713"/>
                <a:ext cx="4608512" cy="2371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Rectangle 27"/>
              <p:cNvSpPr>
                <a:spLocks noChangeArrowheads="1"/>
              </p:cNvSpPr>
              <p:nvPr/>
            </p:nvSpPr>
            <p:spPr bwMode="auto">
              <a:xfrm>
                <a:off x="611188" y="2779713"/>
                <a:ext cx="4597844" cy="215900"/>
              </a:xfrm>
              <a:prstGeom prst="rect">
                <a:avLst/>
              </a:prstGeom>
              <a:solidFill>
                <a:srgbClr val="00060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 rot="5400000">
              <a:off x="4608513" y="-289942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 rot="5400000">
              <a:off x="4535835" y="-50230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r>
                <a:rPr lang="nl-NL" dirty="0" smtClean="0"/>
                <a:t>z</a:t>
              </a:r>
              <a:endParaRPr lang="nl-NL" dirty="0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 rot="5400000">
              <a:off x="4608513" y="187895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rot="5400000">
              <a:off x="4608513" y="426020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 rot="5400000">
              <a:off x="4608513" y="664145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rot="5400000">
              <a:off x="4608513" y="902270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rot="5400000">
              <a:off x="4608513" y="1138808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rot="5400000">
              <a:off x="4608513" y="1376933"/>
              <a:ext cx="0" cy="42481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529663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Resection</a:t>
            </a:r>
            <a:r>
              <a:rPr lang="nl-NL" dirty="0" smtClean="0"/>
              <a:t> specimen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Picture 4" descr="ra4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7"/>
          <a:stretch/>
        </p:blipFill>
        <p:spPr bwMode="auto">
          <a:xfrm>
            <a:off x="0" y="1529157"/>
            <a:ext cx="9144000" cy="470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9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started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norbarrt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" t="1744" b="2617"/>
          <a:stretch>
            <a:fillRect/>
          </a:stretch>
        </p:blipFill>
        <p:spPr bwMode="auto">
          <a:xfrm>
            <a:off x="1117600" y="1412875"/>
            <a:ext cx="2879725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rst page of Chronic peptic ulcerz of the œophagus and ‘œsophagitis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1412875"/>
            <a:ext cx="28797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8"/>
          <p:cNvSpPr txBox="1">
            <a:spLocks noChangeArrowheads="1"/>
          </p:cNvSpPr>
          <p:nvPr/>
        </p:nvSpPr>
        <p:spPr bwMode="auto">
          <a:xfrm>
            <a:off x="5294313" y="5367338"/>
            <a:ext cx="2374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nl-NL" sz="1800" i="1" dirty="0">
                <a:solidFill>
                  <a:schemeClr val="tx1"/>
                </a:solidFill>
                <a:latin typeface="Calibri" pitchFamily="34" charset="0"/>
              </a:rPr>
              <a:t>Br J Surg</a:t>
            </a:r>
            <a:r>
              <a:rPr lang="pt-BR" altLang="nl-NL" sz="18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t-BR" altLang="nl-NL" sz="1800" b="1" dirty="0">
                <a:solidFill>
                  <a:schemeClr val="tx1"/>
                </a:solidFill>
                <a:latin typeface="Calibri" pitchFamily="34" charset="0"/>
              </a:rPr>
              <a:t>38</a:t>
            </a:r>
            <a:r>
              <a:rPr lang="pt-BR" altLang="nl-NL" sz="18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pt-BR" altLang="nl-NL" sz="1800" dirty="0" smtClean="0">
                <a:solidFill>
                  <a:schemeClr val="tx1"/>
                </a:solidFill>
                <a:latin typeface="Calibri" pitchFamily="34" charset="0"/>
              </a:rPr>
              <a:t>Oct</a:t>
            </a:r>
            <a:r>
              <a:rPr lang="pt-BR" altLang="nl-NL" sz="1800" dirty="0">
                <a:solidFill>
                  <a:schemeClr val="tx1"/>
                </a:solidFill>
                <a:latin typeface="Calibri" pitchFamily="34" charset="0"/>
              </a:rPr>
              <a:t>.  1950</a:t>
            </a:r>
            <a:endParaRPr lang="nl-NL" altLang="nl-NL" sz="18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54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4" name="Groep 29"/>
          <p:cNvGrpSpPr>
            <a:grpSpLocks/>
          </p:cNvGrpSpPr>
          <p:nvPr/>
        </p:nvGrpSpPr>
        <p:grpSpPr bwMode="auto">
          <a:xfrm>
            <a:off x="4498975" y="2997200"/>
            <a:ext cx="4645025" cy="3843338"/>
            <a:chOff x="-1850845" y="-1001180"/>
            <a:chExt cx="10994845" cy="78968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171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84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92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659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171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84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92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659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2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4333" y="4893333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0845" y="2904493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4333" y="1025352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0845" y="-963488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ep 29"/>
          <p:cNvGrpSpPr>
            <a:grpSpLocks/>
          </p:cNvGrpSpPr>
          <p:nvPr/>
        </p:nvGrpSpPr>
        <p:grpSpPr bwMode="auto">
          <a:xfrm>
            <a:off x="0" y="3429000"/>
            <a:ext cx="5076825" cy="3429000"/>
            <a:chOff x="-1850845" y="-1001180"/>
            <a:chExt cx="10994845" cy="7896872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171" y="485564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84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92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659" y="2866801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4171" y="98766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512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84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6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1392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92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7659" y="-1001180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4333" y="4893333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0845" y="2904493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4333" y="1025352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2"/>
            <p:cNvPicPr>
              <a:picLocks noChangeAspect="1" noChangeArrowheads="1"/>
            </p:cNvPicPr>
            <p:nvPr/>
          </p:nvPicPr>
          <p:blipFill>
            <a:blip r:embed="rId5">
              <a:lum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0845" y="-963488"/>
              <a:ext cx="1849829" cy="200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Picture 11" descr="ra4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3441700"/>
            <a:ext cx="310991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0"/>
            <a:ext cx="45624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53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r>
              <a:rPr lang="nl-NL" dirty="0" smtClean="0"/>
              <a:t> EMR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nl-NL" dirty="0" err="1"/>
              <a:t>Dysplasia</a:t>
            </a:r>
            <a:r>
              <a:rPr lang="nl-NL" dirty="0"/>
              <a:t> / carcinoma / type</a:t>
            </a:r>
          </a:p>
          <a:p>
            <a:pPr>
              <a:lnSpc>
                <a:spcPct val="90000"/>
              </a:lnSpc>
              <a:defRPr/>
            </a:pPr>
            <a:r>
              <a:rPr lang="nl-NL" dirty="0" err="1"/>
              <a:t>Differentiation</a:t>
            </a:r>
            <a:r>
              <a:rPr lang="nl-NL" dirty="0"/>
              <a:t> </a:t>
            </a:r>
            <a:r>
              <a:rPr lang="nl-NL" dirty="0" err="1"/>
              <a:t>grade</a:t>
            </a:r>
            <a:endParaRPr lang="nl-NL" dirty="0"/>
          </a:p>
          <a:p>
            <a:pPr>
              <a:lnSpc>
                <a:spcPct val="90000"/>
              </a:lnSpc>
              <a:defRPr/>
            </a:pPr>
            <a:r>
              <a:rPr lang="nl-NL" dirty="0"/>
              <a:t>Depth of </a:t>
            </a:r>
            <a:r>
              <a:rPr lang="nl-NL" dirty="0" err="1"/>
              <a:t>invasion</a:t>
            </a:r>
            <a:endParaRPr lang="nl-NL" dirty="0"/>
          </a:p>
          <a:p>
            <a:pPr>
              <a:lnSpc>
                <a:spcPct val="90000"/>
              </a:lnSpc>
              <a:defRPr/>
            </a:pPr>
            <a:r>
              <a:rPr lang="nl-NL" dirty="0"/>
              <a:t>Submucosal </a:t>
            </a:r>
            <a:r>
              <a:rPr lang="nl-NL" dirty="0" err="1"/>
              <a:t>invasion</a:t>
            </a:r>
            <a:endParaRPr lang="nl-NL" dirty="0"/>
          </a:p>
          <a:p>
            <a:pPr>
              <a:lnSpc>
                <a:spcPct val="90000"/>
              </a:lnSpc>
              <a:defRPr/>
            </a:pPr>
            <a:r>
              <a:rPr lang="nl-NL" dirty="0" err="1"/>
              <a:t>Vaso</a:t>
            </a:r>
            <a:r>
              <a:rPr lang="nl-NL" dirty="0"/>
              <a:t> </a:t>
            </a:r>
            <a:r>
              <a:rPr lang="nl-NL" dirty="0" err="1"/>
              <a:t>invasion</a:t>
            </a:r>
            <a:endParaRPr lang="nl-NL" dirty="0"/>
          </a:p>
          <a:p>
            <a:pPr>
              <a:lnSpc>
                <a:spcPct val="90000"/>
              </a:lnSpc>
              <a:defRPr/>
            </a:pPr>
            <a:r>
              <a:rPr lang="nl-NL" dirty="0" err="1"/>
              <a:t>Vertical</a:t>
            </a:r>
            <a:r>
              <a:rPr lang="nl-NL" dirty="0"/>
              <a:t> </a:t>
            </a:r>
            <a:r>
              <a:rPr lang="nl-NL" dirty="0" err="1"/>
              <a:t>margin</a:t>
            </a:r>
            <a:r>
              <a:rPr lang="nl-NL" dirty="0"/>
              <a:t> (mm) / radicality</a:t>
            </a:r>
          </a:p>
          <a:p>
            <a:pPr>
              <a:lnSpc>
                <a:spcPct val="90000"/>
              </a:lnSpc>
              <a:defRPr/>
            </a:pPr>
            <a:r>
              <a:rPr lang="nl-NL" dirty="0"/>
              <a:t>Lateral </a:t>
            </a:r>
            <a:r>
              <a:rPr lang="nl-NL" dirty="0" err="1"/>
              <a:t>margin</a:t>
            </a:r>
            <a:r>
              <a:rPr lang="nl-NL" dirty="0"/>
              <a:t> (</a:t>
            </a:r>
            <a:r>
              <a:rPr lang="nl-NL" dirty="0" err="1"/>
              <a:t>not</a:t>
            </a:r>
            <a:r>
              <a:rPr lang="nl-NL" dirty="0"/>
              <a:t> in </a:t>
            </a:r>
            <a:r>
              <a:rPr lang="nl-NL" dirty="0" err="1"/>
              <a:t>piecemeal</a:t>
            </a:r>
            <a:r>
              <a:rPr lang="nl-NL" dirty="0"/>
              <a:t> </a:t>
            </a:r>
            <a:r>
              <a:rPr lang="nl-NL" dirty="0" err="1"/>
              <a:t>resection</a:t>
            </a:r>
            <a:r>
              <a:rPr lang="nl-NL" dirty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nl-NL" dirty="0" err="1"/>
              <a:t>Intestinal</a:t>
            </a:r>
            <a:r>
              <a:rPr lang="nl-NL" dirty="0"/>
              <a:t> </a:t>
            </a:r>
            <a:r>
              <a:rPr lang="nl-NL" dirty="0" err="1"/>
              <a:t>metaplasia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1117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Risk factors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dirty="0" err="1"/>
              <a:t>Essential</a:t>
            </a:r>
            <a:r>
              <a:rPr lang="nl-NL" dirty="0"/>
              <a:t> in </a:t>
            </a:r>
            <a:r>
              <a:rPr lang="nl-NL" dirty="0" err="1"/>
              <a:t>sign</a:t>
            </a:r>
            <a:r>
              <a:rPr lang="nl-NL" dirty="0"/>
              <a:t> out, </a:t>
            </a:r>
            <a:r>
              <a:rPr lang="nl-NL" dirty="0" err="1"/>
              <a:t>relative</a:t>
            </a:r>
            <a:r>
              <a:rPr lang="nl-NL" dirty="0"/>
              <a:t> risk factors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esophagectomy</a:t>
            </a:r>
            <a:endParaRPr lang="nl-NL" dirty="0"/>
          </a:p>
          <a:p>
            <a:pPr>
              <a:defRPr/>
            </a:pPr>
            <a:endParaRPr lang="nl-NL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nl-NL" dirty="0" err="1"/>
              <a:t>Positive</a:t>
            </a:r>
            <a:r>
              <a:rPr lang="nl-NL" dirty="0"/>
              <a:t> </a:t>
            </a:r>
            <a:r>
              <a:rPr lang="nl-NL" dirty="0" err="1"/>
              <a:t>basal</a:t>
            </a:r>
            <a:r>
              <a:rPr lang="nl-NL" dirty="0"/>
              <a:t> </a:t>
            </a:r>
            <a:r>
              <a:rPr lang="nl-NL" dirty="0" err="1"/>
              <a:t>resection</a:t>
            </a:r>
            <a:r>
              <a:rPr lang="nl-NL" dirty="0"/>
              <a:t> </a:t>
            </a:r>
            <a:r>
              <a:rPr lang="nl-NL" dirty="0" err="1"/>
              <a:t>margin</a:t>
            </a:r>
            <a:endParaRPr lang="nl-NL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nl-NL" dirty="0" err="1"/>
              <a:t>Invasion</a:t>
            </a:r>
            <a:r>
              <a:rPr lang="nl-NL" dirty="0"/>
              <a:t> in submucosa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dirty="0" err="1"/>
              <a:t>Poorly</a:t>
            </a:r>
            <a:r>
              <a:rPr lang="nl-NL" dirty="0"/>
              <a:t> </a:t>
            </a:r>
            <a:r>
              <a:rPr lang="nl-NL" dirty="0" err="1"/>
              <a:t>differentiation</a:t>
            </a:r>
            <a:r>
              <a:rPr lang="nl-NL" dirty="0"/>
              <a:t> </a:t>
            </a:r>
            <a:r>
              <a:rPr lang="nl-NL" dirty="0" err="1"/>
              <a:t>grade</a:t>
            </a:r>
            <a:r>
              <a:rPr lang="nl-NL" dirty="0"/>
              <a:t> (</a:t>
            </a:r>
            <a:r>
              <a:rPr lang="nl-NL" dirty="0" err="1"/>
              <a:t>solid</a:t>
            </a:r>
            <a:r>
              <a:rPr lang="nl-NL" dirty="0"/>
              <a:t> tumor, signet </a:t>
            </a:r>
            <a:r>
              <a:rPr lang="nl-NL" dirty="0" err="1"/>
              <a:t>cell</a:t>
            </a:r>
            <a:r>
              <a:rPr lang="nl-NL" dirty="0"/>
              <a:t> carcinoma)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nl-NL" dirty="0" err="1"/>
              <a:t>Vaso</a:t>
            </a:r>
            <a:r>
              <a:rPr lang="nl-NL" dirty="0"/>
              <a:t> </a:t>
            </a:r>
            <a:r>
              <a:rPr lang="nl-NL" dirty="0" err="1"/>
              <a:t>invasive</a:t>
            </a:r>
            <a:r>
              <a:rPr lang="nl-NL" dirty="0"/>
              <a:t> </a:t>
            </a:r>
            <a:r>
              <a:rPr lang="nl-NL" dirty="0" err="1"/>
              <a:t>growth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4911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600" dirty="0">
                <a:latin typeface="Verdana" pitchFamily="34" charset="0"/>
              </a:rPr>
              <a:t>Risk factor: </a:t>
            </a:r>
            <a:r>
              <a:rPr lang="nl-NL" altLang="nl-NL" sz="3600" dirty="0" err="1">
                <a:latin typeface="Verdana" pitchFamily="34" charset="0"/>
              </a:rPr>
              <a:t>polypoid</a:t>
            </a:r>
            <a:r>
              <a:rPr lang="nl-NL" altLang="nl-NL" sz="3600" dirty="0">
                <a:latin typeface="Verdana" pitchFamily="34" charset="0"/>
              </a:rPr>
              <a:t> </a:t>
            </a:r>
            <a:r>
              <a:rPr lang="nl-NL" altLang="nl-NL" sz="3600" dirty="0" err="1">
                <a:latin typeface="Verdana" pitchFamily="34" charset="0"/>
              </a:rPr>
              <a:t>lesion</a:t>
            </a:r>
            <a:r>
              <a:rPr lang="nl-NL" altLang="nl-NL" sz="3600" dirty="0">
                <a:latin typeface="Verdana" pitchFamily="34" charset="0"/>
              </a:rPr>
              <a:t> </a:t>
            </a:r>
            <a:r>
              <a:rPr lang="nl-NL" altLang="nl-NL" sz="3600" dirty="0" err="1">
                <a:latin typeface="Verdana" pitchFamily="34" charset="0"/>
              </a:rPr>
              <a:t>with</a:t>
            </a:r>
            <a:r>
              <a:rPr lang="nl-NL" altLang="nl-NL" sz="3600" dirty="0">
                <a:latin typeface="Verdana" pitchFamily="34" charset="0"/>
              </a:rPr>
              <a:t/>
            </a:r>
            <a:br>
              <a:rPr lang="nl-NL" altLang="nl-NL" sz="3600" dirty="0">
                <a:latin typeface="Verdana" pitchFamily="34" charset="0"/>
              </a:rPr>
            </a:br>
            <a:r>
              <a:rPr lang="nl-NL" altLang="nl-NL" sz="3600" dirty="0" err="1">
                <a:latin typeface="Verdana" pitchFamily="34" charset="0"/>
              </a:rPr>
              <a:t>positive</a:t>
            </a:r>
            <a:r>
              <a:rPr lang="nl-NL" altLang="nl-NL" sz="3600" dirty="0">
                <a:latin typeface="Verdana" pitchFamily="34" charset="0"/>
              </a:rPr>
              <a:t> </a:t>
            </a:r>
            <a:r>
              <a:rPr lang="nl-NL" altLang="nl-NL" sz="3600" dirty="0" err="1">
                <a:latin typeface="Verdana" pitchFamily="34" charset="0"/>
              </a:rPr>
              <a:t>basal</a:t>
            </a:r>
            <a:r>
              <a:rPr lang="nl-NL" altLang="nl-NL" sz="3600" dirty="0">
                <a:latin typeface="Verdana" pitchFamily="34" charset="0"/>
              </a:rPr>
              <a:t> </a:t>
            </a:r>
            <a:r>
              <a:rPr lang="nl-NL" altLang="nl-NL" sz="3600" dirty="0" err="1">
                <a:latin typeface="Verdana" pitchFamily="34" charset="0"/>
              </a:rPr>
              <a:t>resection</a:t>
            </a:r>
            <a:r>
              <a:rPr lang="nl-NL" altLang="nl-NL" sz="3600" dirty="0">
                <a:latin typeface="Verdana" pitchFamily="34" charset="0"/>
              </a:rPr>
              <a:t> </a:t>
            </a:r>
            <a:r>
              <a:rPr lang="nl-NL" altLang="nl-NL" sz="3600" dirty="0" err="1">
                <a:latin typeface="Verdana" pitchFamily="34" charset="0"/>
              </a:rPr>
              <a:t>margin</a:t>
            </a:r>
            <a:r>
              <a:rPr lang="nl-NL" altLang="nl-NL" sz="3600" dirty="0">
                <a:latin typeface="Verdana" pitchFamily="34" charset="0"/>
              </a:rPr>
              <a:t/>
            </a:r>
            <a:br>
              <a:rPr lang="nl-NL" altLang="nl-NL" sz="3600" dirty="0">
                <a:latin typeface="Verdana" pitchFamily="34" charset="0"/>
              </a:rPr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 descr="http://sb11.amc.nl/dsb/snapshots/snapshot2013-11-13-22-05-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86"/>
          <a:stretch/>
        </p:blipFill>
        <p:spPr bwMode="auto">
          <a:xfrm>
            <a:off x="899592" y="1556791"/>
            <a:ext cx="7056784" cy="520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28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nl-NL" dirty="0" smtClean="0"/>
              <a:t>Risk factor: </a:t>
            </a:r>
            <a:r>
              <a:rPr lang="nl-NL" dirty="0" err="1" smtClean="0"/>
              <a:t>uncertain</a:t>
            </a:r>
            <a:r>
              <a:rPr lang="nl-NL" dirty="0" smtClean="0"/>
              <a:t> </a:t>
            </a:r>
            <a:r>
              <a:rPr lang="nl-NL" dirty="0" err="1" smtClean="0"/>
              <a:t>basal</a:t>
            </a:r>
            <a:r>
              <a:rPr lang="nl-NL" dirty="0" smtClean="0"/>
              <a:t> </a:t>
            </a:r>
            <a:r>
              <a:rPr lang="nl-NL" dirty="0" err="1" smtClean="0"/>
              <a:t>resection</a:t>
            </a:r>
            <a:r>
              <a:rPr lang="nl-NL" dirty="0" smtClean="0"/>
              <a:t> </a:t>
            </a:r>
            <a:r>
              <a:rPr lang="nl-NL" dirty="0" err="1" smtClean="0"/>
              <a:t>margin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4" descr="491d6ef7-c8f1-4c99-9fe6-3da5cfab786a@am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9" y="1844824"/>
            <a:ext cx="8570913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JL-RECHTS 4"/>
          <p:cNvSpPr/>
          <p:nvPr/>
        </p:nvSpPr>
        <p:spPr>
          <a:xfrm rot="3334672">
            <a:off x="120972" y="3310086"/>
            <a:ext cx="2160588" cy="576263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90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nl-NL" dirty="0"/>
              <a:t>Risk factor: </a:t>
            </a:r>
            <a:br>
              <a:rPr lang="nl-NL" dirty="0"/>
            </a:br>
            <a:r>
              <a:rPr lang="nl-NL" dirty="0" err="1"/>
              <a:t>basal</a:t>
            </a:r>
            <a:r>
              <a:rPr lang="nl-NL" dirty="0"/>
              <a:t> </a:t>
            </a:r>
            <a:r>
              <a:rPr lang="nl-NL" dirty="0" err="1"/>
              <a:t>resection</a:t>
            </a:r>
            <a:r>
              <a:rPr lang="nl-NL" dirty="0"/>
              <a:t> </a:t>
            </a:r>
            <a:r>
              <a:rPr lang="nl-NL" dirty="0" err="1"/>
              <a:t>margin</a:t>
            </a:r>
            <a:r>
              <a:rPr lang="nl-NL" dirty="0"/>
              <a:t>, </a:t>
            </a:r>
            <a:r>
              <a:rPr lang="nl-NL" dirty="0" err="1"/>
              <a:t>needle</a:t>
            </a:r>
            <a:r>
              <a:rPr lang="nl-NL" dirty="0"/>
              <a:t> artefact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C:\Documents and Settings\slmeijer\Desktop\needl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99233" cy="527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933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Alternative</a:t>
            </a:r>
            <a:r>
              <a:rPr lang="nl-NL" dirty="0" smtClean="0"/>
              <a:t> </a:t>
            </a:r>
            <a:r>
              <a:rPr lang="nl-NL" dirty="0" err="1" smtClean="0"/>
              <a:t>methods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http://www.thermoscientific.com/content/dam/tfs/SDG/APD/APD%20Product%20Images/Morgue%20Autopsy%20Equipment%20and%20Supplies/Morgue%20Autopsy%20Tools%20and%20Supplies/Biopsy%20Bags%20and%20Pads/F75373%7Ep.eps/jcr:content/renditions/cq5dam.thumbnail.100.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59" y="3596927"/>
            <a:ext cx="11938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25"/>
          <p:cNvGrpSpPr>
            <a:grpSpLocks/>
          </p:cNvGrpSpPr>
          <p:nvPr/>
        </p:nvGrpSpPr>
        <p:grpSpPr bwMode="auto">
          <a:xfrm>
            <a:off x="3335709" y="3884265"/>
            <a:ext cx="1436688" cy="1254125"/>
            <a:chOff x="611188" y="620713"/>
            <a:chExt cx="4608512" cy="2374900"/>
          </a:xfrm>
        </p:grpSpPr>
        <p:pic>
          <p:nvPicPr>
            <p:cNvPr id="6" name="Picture 26" descr="ra4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620713"/>
              <a:ext cx="4608512" cy="237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27"/>
            <p:cNvSpPr>
              <a:spLocks noChangeArrowheads="1"/>
            </p:cNvSpPr>
            <p:nvPr/>
          </p:nvSpPr>
          <p:spPr bwMode="auto">
            <a:xfrm>
              <a:off x="611188" y="2779713"/>
              <a:ext cx="4597844" cy="215900"/>
            </a:xfrm>
            <a:prstGeom prst="rect">
              <a:avLst/>
            </a:prstGeom>
            <a:solidFill>
              <a:srgbClr val="00060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nl-NL" altLang="nl-NL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</p:grpSp>
      <p:pic>
        <p:nvPicPr>
          <p:cNvPr id="8" name="Picture 2" descr="http://www.thermoscientific.com/content/dam/tfs/SDG/APD/APD%20Product%20Images/Morgue%20Autopsy%20Equipment%20and%20Supplies/Morgue%20Autopsy%20Tools%20and%20Supplies/Biopsy%20Bags%20and%20Pads/F75373%7Ep.eps/jcr:content/renditions/cq5dam.thumbnail.100.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272" y="4573240"/>
            <a:ext cx="1193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://www.thermoscientific.com/content/dam/tfs/SDG/APD/APD%20Product%20Images/Histology%20Equipment%20and%20Supplies/Embedding%20Cassettes%20and%20Molds/F80225%7Ep.eps/jcr:content/renditions/cq5dam.thumbnail.250.2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5817"/>
            <a:ext cx="23812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thermoscientific.com/content/dam/tfs/SDG/APD/APD%20Product%20Images/Histology%20Equipment%20and%20Supplies/Embedding%20Cassettes%20and%20Molds/F80256%7Ep.eps/jcr:content/renditions/cq5dam.thumbnail.250.2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757" y="4808934"/>
            <a:ext cx="23812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489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Risk factor: </a:t>
            </a:r>
            <a:r>
              <a:rPr lang="nl-NL" altLang="nl-NL" dirty="0" err="1"/>
              <a:t>Infiltration</a:t>
            </a:r>
            <a:r>
              <a:rPr lang="nl-NL" altLang="nl-NL" dirty="0"/>
              <a:t> </a:t>
            </a:r>
            <a:r>
              <a:rPr lang="nl-NL" altLang="nl-NL" dirty="0" err="1"/>
              <a:t>depth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altLang="nl-NL" dirty="0" err="1"/>
              <a:t>Intramucosal</a:t>
            </a:r>
            <a:r>
              <a:rPr lang="nl-NL" altLang="nl-NL" dirty="0"/>
              <a:t> </a:t>
            </a:r>
            <a:r>
              <a:rPr lang="nl-NL" altLang="nl-NL" dirty="0" err="1"/>
              <a:t>disease</a:t>
            </a:r>
            <a:endParaRPr lang="nl-NL" altLang="nl-NL" dirty="0"/>
          </a:p>
          <a:p>
            <a:pPr lvl="1"/>
            <a:r>
              <a:rPr lang="nl-NL" altLang="nl-NL" dirty="0"/>
              <a:t>high </a:t>
            </a:r>
            <a:r>
              <a:rPr lang="nl-NL" altLang="nl-NL" dirty="0" err="1"/>
              <a:t>grade</a:t>
            </a:r>
            <a:r>
              <a:rPr lang="nl-NL" altLang="nl-NL" dirty="0"/>
              <a:t> </a:t>
            </a:r>
            <a:r>
              <a:rPr lang="nl-NL" altLang="nl-NL" dirty="0" err="1"/>
              <a:t>dysplasia</a:t>
            </a:r>
            <a:endParaRPr lang="nl-NL" altLang="nl-NL" dirty="0"/>
          </a:p>
          <a:p>
            <a:pPr lvl="1"/>
            <a:r>
              <a:rPr lang="nl-NL" altLang="nl-NL" dirty="0" err="1"/>
              <a:t>intramucosal</a:t>
            </a:r>
            <a:r>
              <a:rPr lang="nl-NL" altLang="nl-NL" dirty="0"/>
              <a:t> carcinoma </a:t>
            </a:r>
            <a:r>
              <a:rPr lang="nl-NL" altLang="nl-NL" dirty="0" err="1"/>
              <a:t>confined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lamina propria</a:t>
            </a:r>
          </a:p>
          <a:p>
            <a:pPr lvl="1"/>
            <a:r>
              <a:rPr lang="nl-NL" altLang="nl-NL" dirty="0" err="1"/>
              <a:t>intramucosal</a:t>
            </a:r>
            <a:r>
              <a:rPr lang="nl-NL" altLang="nl-NL" dirty="0"/>
              <a:t> carcinoma </a:t>
            </a:r>
            <a:r>
              <a:rPr lang="nl-NL" altLang="nl-NL" dirty="0" err="1"/>
              <a:t>invasion</a:t>
            </a:r>
            <a:r>
              <a:rPr lang="nl-NL" altLang="nl-NL" dirty="0"/>
              <a:t> in </a:t>
            </a:r>
            <a:r>
              <a:rPr lang="nl-NL" altLang="nl-NL" dirty="0" err="1"/>
              <a:t>musc</a:t>
            </a:r>
            <a:r>
              <a:rPr lang="nl-NL" altLang="nl-NL" dirty="0"/>
              <a:t>. Mucosa (</a:t>
            </a:r>
            <a:r>
              <a:rPr lang="nl-NL" altLang="nl-NL" dirty="0" err="1"/>
              <a:t>duplicated</a:t>
            </a:r>
            <a:r>
              <a:rPr lang="nl-NL" altLang="nl-NL" dirty="0"/>
              <a:t> or </a:t>
            </a:r>
            <a:r>
              <a:rPr lang="nl-NL" altLang="nl-NL" dirty="0" err="1"/>
              <a:t>original</a:t>
            </a:r>
            <a:r>
              <a:rPr lang="nl-NL" altLang="nl-NL" dirty="0"/>
              <a:t>)</a:t>
            </a:r>
          </a:p>
          <a:p>
            <a:endParaRPr lang="nl-NL" altLang="nl-NL" dirty="0"/>
          </a:p>
          <a:p>
            <a:r>
              <a:rPr lang="nl-NL" altLang="nl-NL" dirty="0"/>
              <a:t>Submucosal </a:t>
            </a:r>
            <a:r>
              <a:rPr lang="nl-NL" altLang="nl-NL" dirty="0" err="1" smtClean="0"/>
              <a:t>disease</a:t>
            </a:r>
            <a:endParaRPr lang="nl-NL" altLang="nl-NL" dirty="0" smtClean="0"/>
          </a:p>
          <a:p>
            <a:pPr lvl="1"/>
            <a:r>
              <a:rPr lang="nl-NL" altLang="nl-NL" dirty="0" err="1" smtClean="0"/>
              <a:t>Increase</a:t>
            </a:r>
            <a:r>
              <a:rPr lang="nl-NL" altLang="nl-NL" dirty="0" smtClean="0"/>
              <a:t> </a:t>
            </a:r>
            <a:r>
              <a:rPr lang="nl-NL" altLang="nl-NL" dirty="0"/>
              <a:t>in </a:t>
            </a:r>
            <a:r>
              <a:rPr lang="nl-NL" altLang="nl-NL" dirty="0" err="1"/>
              <a:t>invasion</a:t>
            </a:r>
            <a:r>
              <a:rPr lang="nl-NL" altLang="nl-NL" dirty="0"/>
              <a:t> </a:t>
            </a:r>
            <a:r>
              <a:rPr lang="nl-NL" altLang="nl-NL" dirty="0" err="1"/>
              <a:t>depth</a:t>
            </a:r>
            <a:r>
              <a:rPr lang="nl-NL" altLang="nl-NL" dirty="0"/>
              <a:t> </a:t>
            </a:r>
            <a:r>
              <a:rPr lang="nl-NL" altLang="nl-NL" dirty="0" err="1"/>
              <a:t>increase</a:t>
            </a:r>
            <a:r>
              <a:rPr lang="nl-NL" altLang="nl-NL" dirty="0"/>
              <a:t> in chance of </a:t>
            </a:r>
            <a:r>
              <a:rPr lang="nl-NL" altLang="nl-NL" dirty="0" err="1"/>
              <a:t>lymph</a:t>
            </a:r>
            <a:r>
              <a:rPr lang="nl-NL" altLang="nl-NL" dirty="0"/>
              <a:t> node </a:t>
            </a:r>
            <a:r>
              <a:rPr lang="nl-NL" altLang="nl-NL" dirty="0" err="1"/>
              <a:t>metastasis</a:t>
            </a:r>
            <a:endParaRPr lang="nl-NL" alt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8765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err="1"/>
              <a:t>Classification</a:t>
            </a:r>
            <a:r>
              <a:rPr lang="nl-NL" altLang="nl-NL" dirty="0"/>
              <a:t> of </a:t>
            </a:r>
            <a:r>
              <a:rPr lang="nl-NL" altLang="nl-NL" dirty="0" err="1"/>
              <a:t>mucosal</a:t>
            </a:r>
            <a:r>
              <a:rPr lang="nl-NL" altLang="nl-NL" dirty="0"/>
              <a:t> </a:t>
            </a:r>
            <a:r>
              <a:rPr lang="nl-NL" altLang="nl-NL" dirty="0" err="1"/>
              <a:t>disease</a:t>
            </a:r>
            <a:r>
              <a:rPr lang="nl-NL" altLang="nl-NL" dirty="0"/>
              <a:t/>
            </a:r>
            <a:br>
              <a:rPr lang="nl-NL" alt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576089" y="1151780"/>
            <a:ext cx="7380287" cy="5589588"/>
            <a:chOff x="0" y="0"/>
            <a:chExt cx="5760" cy="4320"/>
          </a:xfrm>
        </p:grpSpPr>
        <p:pic>
          <p:nvPicPr>
            <p:cNvPr id="5" name="Picture 2" descr="Foto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1194" y="119"/>
              <a:ext cx="144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nl-NL" sz="1600" i="1">
                <a:solidFill>
                  <a:srgbClr val="00060C"/>
                </a:solidFill>
                <a:latin typeface="Arial" pitchFamily="34" charset="0"/>
              </a:endParaRP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280" y="2923"/>
              <a:ext cx="1106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nl-NL" sz="1600" b="1" i="1">
                <a:solidFill>
                  <a:srgbClr val="00060C"/>
                </a:solidFill>
                <a:latin typeface="Arial" pitchFamily="34" charset="0"/>
              </a:endParaRPr>
            </a:p>
          </p:txBody>
        </p:sp>
        <p:sp>
          <p:nvSpPr>
            <p:cNvPr id="8" name="Textfeld 23"/>
            <p:cNvSpPr txBox="1">
              <a:spLocks noChangeArrowheads="1"/>
            </p:cNvSpPr>
            <p:nvPr/>
          </p:nvSpPr>
          <p:spPr bwMode="auto">
            <a:xfrm>
              <a:off x="2292" y="218"/>
              <a:ext cx="1171" cy="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nl-NL" sz="1800" b="1">
                  <a:solidFill>
                    <a:schemeClr val="tx1"/>
                  </a:solidFill>
                  <a:latin typeface="Arial" pitchFamily="34" charset="0"/>
                </a:rPr>
                <a:t>Vieth et al. </a:t>
              </a:r>
            </a:p>
          </p:txBody>
        </p:sp>
        <p:sp>
          <p:nvSpPr>
            <p:cNvPr id="9" name="Textfeld 24"/>
            <p:cNvSpPr txBox="1">
              <a:spLocks noChangeArrowheads="1"/>
            </p:cNvSpPr>
            <p:nvPr/>
          </p:nvSpPr>
          <p:spPr bwMode="auto">
            <a:xfrm>
              <a:off x="253" y="218"/>
              <a:ext cx="1811" cy="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nl-NL" sz="1800" b="1">
                  <a:solidFill>
                    <a:schemeClr val="tx1"/>
                  </a:solidFill>
                  <a:latin typeface="Arial" pitchFamily="34" charset="0"/>
                </a:rPr>
                <a:t>Westerterp et al. </a:t>
              </a:r>
            </a:p>
          </p:txBody>
        </p: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542" y="527"/>
              <a:ext cx="1232" cy="3790"/>
              <a:chOff x="476" y="527"/>
              <a:chExt cx="1232" cy="3790"/>
            </a:xfrm>
          </p:grpSpPr>
          <p:sp>
            <p:nvSpPr>
              <p:cNvPr id="27" name="Text Box 19"/>
              <p:cNvSpPr txBox="1">
                <a:spLocks noChangeArrowheads="1"/>
              </p:cNvSpPr>
              <p:nvPr/>
            </p:nvSpPr>
            <p:spPr bwMode="auto">
              <a:xfrm>
                <a:off x="476" y="527"/>
                <a:ext cx="123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HGD/m1</a:t>
                </a:r>
              </a:p>
            </p:txBody>
          </p:sp>
          <p:sp>
            <p:nvSpPr>
              <p:cNvPr id="28" name="Text Box 20"/>
              <p:cNvSpPr txBox="1">
                <a:spLocks noChangeArrowheads="1"/>
              </p:cNvSpPr>
              <p:nvPr/>
            </p:nvSpPr>
            <p:spPr bwMode="auto">
              <a:xfrm>
                <a:off x="885" y="1978"/>
                <a:ext cx="710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m2</a:t>
                </a:r>
              </a:p>
            </p:txBody>
          </p:sp>
          <p:sp>
            <p:nvSpPr>
              <p:cNvPr id="29" name="Text Box 21"/>
              <p:cNvSpPr txBox="1">
                <a:spLocks noChangeArrowheads="1"/>
              </p:cNvSpPr>
              <p:nvPr/>
            </p:nvSpPr>
            <p:spPr bwMode="auto">
              <a:xfrm>
                <a:off x="476" y="3385"/>
                <a:ext cx="711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m3</a:t>
                </a:r>
              </a:p>
            </p:txBody>
          </p:sp>
          <p:sp>
            <p:nvSpPr>
              <p:cNvPr id="30" name="Text Box 21"/>
              <p:cNvSpPr txBox="1">
                <a:spLocks noChangeArrowheads="1"/>
              </p:cNvSpPr>
              <p:nvPr/>
            </p:nvSpPr>
            <p:spPr bwMode="auto">
              <a:xfrm>
                <a:off x="476" y="4008"/>
                <a:ext cx="711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Sm-1</a:t>
                </a:r>
              </a:p>
            </p:txBody>
          </p:sp>
          <p:sp>
            <p:nvSpPr>
              <p:cNvPr id="31" name="Rechteraccolade 30"/>
              <p:cNvSpPr/>
              <p:nvPr/>
            </p:nvSpPr>
            <p:spPr>
              <a:xfrm>
                <a:off x="582" y="1071"/>
                <a:ext cx="208" cy="2179"/>
              </a:xfrm>
              <a:prstGeom prst="rightBrac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defRPr/>
                </a:pPr>
                <a:endParaRPr lang="nl-NL" altLang="nl-NL" sz="1600" b="1" smtClean="0">
                  <a:solidFill>
                    <a:srgbClr val="00060C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11" name="Group 27"/>
            <p:cNvGrpSpPr>
              <a:grpSpLocks/>
            </p:cNvGrpSpPr>
            <p:nvPr/>
          </p:nvGrpSpPr>
          <p:grpSpPr bwMode="auto">
            <a:xfrm>
              <a:off x="2488" y="527"/>
              <a:ext cx="777" cy="3790"/>
              <a:chOff x="2284" y="527"/>
              <a:chExt cx="777" cy="3790"/>
            </a:xfrm>
          </p:grpSpPr>
          <p:sp>
            <p:nvSpPr>
              <p:cNvPr id="21" name="Text Box 8"/>
              <p:cNvSpPr txBox="1">
                <a:spLocks noChangeArrowheads="1"/>
              </p:cNvSpPr>
              <p:nvPr/>
            </p:nvSpPr>
            <p:spPr bwMode="auto">
              <a:xfrm>
                <a:off x="2284" y="1062"/>
                <a:ext cx="551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m1</a:t>
                </a:r>
              </a:p>
            </p:txBody>
          </p:sp>
          <p:sp>
            <p:nvSpPr>
              <p:cNvPr id="22" name="Text Box 9"/>
              <p:cNvSpPr txBox="1">
                <a:spLocks noChangeArrowheads="1"/>
              </p:cNvSpPr>
              <p:nvPr/>
            </p:nvSpPr>
            <p:spPr bwMode="auto">
              <a:xfrm>
                <a:off x="2284" y="1752"/>
                <a:ext cx="506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m2</a:t>
                </a:r>
              </a:p>
            </p:txBody>
          </p:sp>
          <p:sp>
            <p:nvSpPr>
              <p:cNvPr id="23" name="Text Box 10"/>
              <p:cNvSpPr txBox="1">
                <a:spLocks noChangeArrowheads="1"/>
              </p:cNvSpPr>
              <p:nvPr/>
            </p:nvSpPr>
            <p:spPr bwMode="auto">
              <a:xfrm>
                <a:off x="2284" y="2511"/>
                <a:ext cx="506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m3</a:t>
                </a:r>
              </a:p>
            </p:txBody>
          </p:sp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2284" y="3388"/>
                <a:ext cx="596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m4</a:t>
                </a: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2284" y="4008"/>
                <a:ext cx="777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Sm-1</a:t>
                </a:r>
              </a:p>
            </p:txBody>
          </p:sp>
          <p:sp>
            <p:nvSpPr>
              <p:cNvPr id="26" name="Text Box 19"/>
              <p:cNvSpPr txBox="1">
                <a:spLocks noChangeArrowheads="1"/>
              </p:cNvSpPr>
              <p:nvPr/>
            </p:nvSpPr>
            <p:spPr bwMode="auto">
              <a:xfrm>
                <a:off x="2284" y="527"/>
                <a:ext cx="73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HGD</a:t>
                </a:r>
              </a:p>
            </p:txBody>
          </p:sp>
        </p:grp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4231" y="2925"/>
              <a:ext cx="1107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nl-NL" sz="1600" b="1" i="1">
                <a:solidFill>
                  <a:srgbClr val="00060C"/>
                </a:solidFill>
                <a:latin typeface="Arial" pitchFamily="34" charset="0"/>
              </a:endParaRPr>
            </a:p>
          </p:txBody>
        </p:sp>
        <p:sp>
          <p:nvSpPr>
            <p:cNvPr id="13" name="Textfeld 23"/>
            <p:cNvSpPr txBox="1">
              <a:spLocks noChangeArrowheads="1"/>
            </p:cNvSpPr>
            <p:nvPr/>
          </p:nvSpPr>
          <p:spPr bwMode="auto">
            <a:xfrm>
              <a:off x="3968" y="221"/>
              <a:ext cx="1671" cy="2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nl-NL" sz="1800" b="1">
                  <a:solidFill>
                    <a:schemeClr val="tx1"/>
                  </a:solidFill>
                  <a:latin typeface="Arial" pitchFamily="34" charset="0"/>
                </a:rPr>
                <a:t>Kaneshiro et al. </a:t>
              </a:r>
            </a:p>
          </p:txBody>
        </p:sp>
        <p:grpSp>
          <p:nvGrpSpPr>
            <p:cNvPr id="14" name="Group 28"/>
            <p:cNvGrpSpPr>
              <a:grpSpLocks/>
            </p:cNvGrpSpPr>
            <p:nvPr/>
          </p:nvGrpSpPr>
          <p:grpSpPr bwMode="auto">
            <a:xfrm>
              <a:off x="4414" y="529"/>
              <a:ext cx="777" cy="3790"/>
              <a:chOff x="4235" y="529"/>
              <a:chExt cx="777" cy="3790"/>
            </a:xfrm>
          </p:grpSpPr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4235" y="1064"/>
                <a:ext cx="641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LP</a:t>
                </a:r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4235" y="1754"/>
                <a:ext cx="641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IMM</a:t>
                </a: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4235" y="2513"/>
                <a:ext cx="687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BMM</a:t>
                </a:r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4235" y="3390"/>
                <a:ext cx="73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OMM</a:t>
                </a:r>
              </a:p>
            </p:txBody>
          </p: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>
                <a:off x="4235" y="4010"/>
                <a:ext cx="777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Sm-1</a:t>
                </a:r>
              </a:p>
            </p:txBody>
          </p:sp>
          <p:sp>
            <p:nvSpPr>
              <p:cNvPr id="20" name="Text Box 19"/>
              <p:cNvSpPr txBox="1">
                <a:spLocks noChangeArrowheads="1"/>
              </p:cNvSpPr>
              <p:nvPr/>
            </p:nvSpPr>
            <p:spPr bwMode="auto">
              <a:xfrm>
                <a:off x="4235" y="529"/>
                <a:ext cx="732" cy="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rgbClr val="006666"/>
                    </a:solidFill>
                    <a:latin typeface="Tahoma" pitchFamily="34" charset="0"/>
                    <a:cs typeface="Tahoma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hlink"/>
                    </a:solidFill>
                    <a:latin typeface="Tahoma" pitchFamily="34" charset="0"/>
                    <a:cs typeface="Tahom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nl-NL" sz="2000" b="1" i="1">
                    <a:solidFill>
                      <a:srgbClr val="00060C"/>
                    </a:solidFill>
                    <a:latin typeface="Arial" pitchFamily="34" charset="0"/>
                  </a:rPr>
                  <a:t>HGD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0547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kern="0" dirty="0"/>
              <a:t>Risk factor: submucosal </a:t>
            </a:r>
            <a:r>
              <a:rPr lang="nl-NL" kern="0" dirty="0" err="1" smtClean="0"/>
              <a:t>infiltration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http://sb11.amc.nl/dsb/snapshots/snapshot2013-11-13-22-20-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1484313"/>
            <a:ext cx="9166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916238" y="6237288"/>
            <a:ext cx="3527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400" dirty="0" err="1">
                <a:latin typeface="+mn-lt"/>
                <a:cs typeface="+mn-cs"/>
              </a:rPr>
              <a:t>Submucosal</a:t>
            </a:r>
            <a:r>
              <a:rPr lang="nl-NL" sz="2400" dirty="0">
                <a:latin typeface="+mn-lt"/>
                <a:cs typeface="+mn-cs"/>
              </a:rPr>
              <a:t> </a:t>
            </a:r>
            <a:r>
              <a:rPr lang="nl-NL" sz="2400" dirty="0" err="1">
                <a:latin typeface="+mn-lt"/>
                <a:cs typeface="+mn-cs"/>
              </a:rPr>
              <a:t>vessels</a:t>
            </a:r>
            <a:endParaRPr lang="nl-NL" sz="2400" dirty="0">
              <a:latin typeface="+mn-lt"/>
              <a:cs typeface="+mn-cs"/>
            </a:endParaRPr>
          </a:p>
        </p:txBody>
      </p:sp>
      <p:cxnSp>
        <p:nvCxnSpPr>
          <p:cNvPr id="6" name="Rechte verbindingslijn met pijl 5"/>
          <p:cNvCxnSpPr/>
          <p:nvPr/>
        </p:nvCxnSpPr>
        <p:spPr>
          <a:xfrm flipV="1">
            <a:off x="5219700" y="4437063"/>
            <a:ext cx="73025" cy="1800225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V="1">
            <a:off x="5364163" y="4868863"/>
            <a:ext cx="2160587" cy="1368425"/>
          </a:xfrm>
          <a:prstGeom prst="straightConnector1">
            <a:avLst/>
          </a:prstGeom>
          <a:ln w="38100">
            <a:solidFill>
              <a:srgbClr val="00060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664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/>
              <a:t>Definition of </a:t>
            </a:r>
            <a:r>
              <a:rPr lang="nl-NL" altLang="nl-NL" dirty="0" err="1"/>
              <a:t>Barrett’s</a:t>
            </a:r>
            <a:r>
              <a:rPr lang="nl-NL" altLang="nl-NL" dirty="0"/>
              <a:t> </a:t>
            </a:r>
            <a:r>
              <a:rPr lang="nl-NL" altLang="nl-NL" dirty="0" err="1"/>
              <a:t>esophagus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altLang="nl-NL" dirty="0"/>
              <a:t>A change in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esophageal</a:t>
            </a:r>
            <a:r>
              <a:rPr lang="nl-NL" altLang="nl-NL" dirty="0"/>
              <a:t> epithelium of </a:t>
            </a:r>
            <a:r>
              <a:rPr lang="nl-NL" altLang="nl-NL" dirty="0" err="1"/>
              <a:t>any</a:t>
            </a:r>
            <a:r>
              <a:rPr lang="nl-NL" altLang="nl-NL" dirty="0"/>
              <a:t> </a:t>
            </a:r>
            <a:r>
              <a:rPr lang="nl-NL" altLang="nl-NL" dirty="0" err="1"/>
              <a:t>length</a:t>
            </a:r>
            <a:r>
              <a:rPr lang="nl-NL" altLang="nl-NL" dirty="0"/>
              <a:t> </a:t>
            </a:r>
            <a:r>
              <a:rPr lang="nl-NL" altLang="nl-NL" dirty="0" err="1"/>
              <a:t>that</a:t>
            </a:r>
            <a:r>
              <a:rPr lang="nl-NL" altLang="nl-NL" dirty="0"/>
              <a:t> </a:t>
            </a:r>
            <a:r>
              <a:rPr lang="nl-NL" altLang="nl-NL" dirty="0" err="1"/>
              <a:t>can</a:t>
            </a:r>
            <a:r>
              <a:rPr lang="nl-NL" altLang="nl-NL" dirty="0"/>
              <a:t> </a:t>
            </a:r>
            <a:r>
              <a:rPr lang="nl-NL" altLang="nl-NL" dirty="0" err="1"/>
              <a:t>be</a:t>
            </a:r>
            <a:r>
              <a:rPr lang="nl-NL" altLang="nl-NL" dirty="0"/>
              <a:t> </a:t>
            </a:r>
            <a:r>
              <a:rPr lang="nl-NL" altLang="nl-NL" dirty="0" err="1"/>
              <a:t>recognized</a:t>
            </a:r>
            <a:r>
              <a:rPr lang="nl-NL" altLang="nl-NL" dirty="0"/>
              <a:t> at </a:t>
            </a:r>
            <a:r>
              <a:rPr lang="nl-NL" altLang="nl-NL" dirty="0" err="1"/>
              <a:t>endoscopy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is </a:t>
            </a:r>
            <a:r>
              <a:rPr lang="nl-NL" altLang="nl-NL" dirty="0" err="1"/>
              <a:t>confirmed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have </a:t>
            </a:r>
            <a:r>
              <a:rPr lang="nl-NL" altLang="nl-NL" dirty="0" err="1"/>
              <a:t>columnar</a:t>
            </a:r>
            <a:r>
              <a:rPr lang="nl-NL" altLang="nl-NL" dirty="0"/>
              <a:t> epithelium / </a:t>
            </a:r>
            <a:r>
              <a:rPr lang="nl-NL" altLang="nl-NL" dirty="0" err="1"/>
              <a:t>intestinal</a:t>
            </a:r>
            <a:r>
              <a:rPr lang="nl-NL" altLang="nl-NL" dirty="0"/>
              <a:t> </a:t>
            </a:r>
            <a:r>
              <a:rPr lang="nl-NL" altLang="nl-NL" dirty="0" err="1"/>
              <a:t>metaplasia</a:t>
            </a:r>
            <a:r>
              <a:rPr lang="nl-NL" altLang="nl-NL" dirty="0"/>
              <a:t> </a:t>
            </a:r>
            <a:r>
              <a:rPr lang="nl-NL" altLang="nl-NL" dirty="0" err="1"/>
              <a:t>by</a:t>
            </a:r>
            <a:r>
              <a:rPr lang="nl-NL" altLang="nl-NL" dirty="0"/>
              <a:t> </a:t>
            </a:r>
            <a:r>
              <a:rPr lang="nl-NL" altLang="nl-NL" dirty="0" err="1" smtClean="0"/>
              <a:t>biopsy</a:t>
            </a:r>
            <a:endParaRPr lang="nl-NL" altLang="nl-NL" dirty="0" smtClean="0"/>
          </a:p>
          <a:p>
            <a:pPr marL="0" indent="0">
              <a:buNone/>
            </a:pPr>
            <a:endParaRPr lang="nl-NL" altLang="nl-NL" dirty="0"/>
          </a:p>
          <a:p>
            <a:pPr marL="0" indent="0">
              <a:buNone/>
            </a:pPr>
            <a:r>
              <a:rPr lang="nl-NL" altLang="nl-NL" sz="2000" dirty="0" err="1"/>
              <a:t>Practice</a:t>
            </a:r>
            <a:r>
              <a:rPr lang="nl-NL" altLang="nl-NL" sz="2000" dirty="0"/>
              <a:t> Parameters </a:t>
            </a:r>
            <a:r>
              <a:rPr lang="nl-NL" altLang="nl-NL" sz="2000" dirty="0" err="1"/>
              <a:t>Committee</a:t>
            </a:r>
            <a:r>
              <a:rPr lang="nl-NL" altLang="nl-NL" sz="2000" dirty="0"/>
              <a:t> of American College of  </a:t>
            </a:r>
            <a:r>
              <a:rPr lang="nl-NL" altLang="nl-NL" sz="2000" dirty="0" err="1"/>
              <a:t>Gastroenterology</a:t>
            </a:r>
            <a:r>
              <a:rPr lang="nl-NL" altLang="nl-NL" sz="2000" dirty="0"/>
              <a:t>, Am J </a:t>
            </a:r>
            <a:r>
              <a:rPr lang="nl-NL" altLang="nl-NL" sz="2000" dirty="0" err="1"/>
              <a:t>Gastroenterol</a:t>
            </a:r>
            <a:r>
              <a:rPr lang="nl-NL" altLang="nl-NL" sz="2000" dirty="0"/>
              <a:t> 1998;93:1028-31 </a:t>
            </a:r>
            <a:r>
              <a:rPr lang="en-US" altLang="nl-NL" sz="2000" dirty="0"/>
              <a:t>British Society of Gastroenterology (BSG), Gut 2006;55:44</a:t>
            </a:r>
            <a:endParaRPr lang="nl-NL" altLang="nl-NL" sz="2000" dirty="0"/>
          </a:p>
          <a:p>
            <a:pPr marL="0" indent="0">
              <a:buNone/>
            </a:pPr>
            <a:endParaRPr lang="nl-NL" alt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23698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kern="0" dirty="0"/>
              <a:t>Risk factor: submucosal </a:t>
            </a:r>
            <a:r>
              <a:rPr lang="nl-NL" kern="0" dirty="0" err="1"/>
              <a:t>infiltration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http://sb11.amc.nl/dsb/snapshots/snapshot2013-11-13-22-23-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9166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916238" y="6237288"/>
            <a:ext cx="3527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400" dirty="0" err="1">
                <a:latin typeface="+mn-lt"/>
                <a:cs typeface="+mn-cs"/>
              </a:rPr>
              <a:t>Submucosal</a:t>
            </a:r>
            <a:r>
              <a:rPr lang="nl-NL" sz="2400" dirty="0">
                <a:latin typeface="+mn-lt"/>
                <a:cs typeface="+mn-cs"/>
              </a:rPr>
              <a:t> </a:t>
            </a:r>
            <a:r>
              <a:rPr lang="nl-NL" sz="2400" dirty="0" err="1">
                <a:latin typeface="+mn-lt"/>
                <a:cs typeface="+mn-cs"/>
              </a:rPr>
              <a:t>vessels</a:t>
            </a:r>
            <a:endParaRPr lang="nl-NL" sz="2400" dirty="0">
              <a:latin typeface="+mn-lt"/>
              <a:cs typeface="+mn-cs"/>
            </a:endParaRPr>
          </a:p>
        </p:txBody>
      </p:sp>
      <p:cxnSp>
        <p:nvCxnSpPr>
          <p:cNvPr id="6" name="Rechte verbindingslijn met pijl 5"/>
          <p:cNvCxnSpPr/>
          <p:nvPr/>
        </p:nvCxnSpPr>
        <p:spPr>
          <a:xfrm flipH="1" flipV="1">
            <a:off x="1835150" y="4797425"/>
            <a:ext cx="1368425" cy="1368425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6084888" y="4868863"/>
            <a:ext cx="35274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l-NL" sz="2400" dirty="0" err="1">
                <a:latin typeface="+mn-lt"/>
                <a:cs typeface="+mn-cs"/>
              </a:rPr>
              <a:t>muscularis</a:t>
            </a:r>
            <a:r>
              <a:rPr lang="nl-NL" sz="2400" dirty="0">
                <a:latin typeface="+mn-lt"/>
                <a:cs typeface="+mn-cs"/>
              </a:rPr>
              <a:t> </a:t>
            </a:r>
            <a:r>
              <a:rPr lang="nl-NL" sz="2400" dirty="0" err="1">
                <a:latin typeface="+mn-lt"/>
                <a:cs typeface="+mn-cs"/>
              </a:rPr>
              <a:t>mucosa</a:t>
            </a:r>
            <a:endParaRPr lang="nl-NL" sz="2400" dirty="0">
              <a:latin typeface="+mn-lt"/>
              <a:cs typeface="+mn-cs"/>
            </a:endParaRPr>
          </a:p>
        </p:txBody>
      </p:sp>
      <p:cxnSp>
        <p:nvCxnSpPr>
          <p:cNvPr id="8" name="Rechte verbindingslijn met pijl 7"/>
          <p:cNvCxnSpPr/>
          <p:nvPr/>
        </p:nvCxnSpPr>
        <p:spPr>
          <a:xfrm flipV="1">
            <a:off x="3851275" y="4508500"/>
            <a:ext cx="1657350" cy="1728788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 flipV="1">
            <a:off x="7092950" y="3284538"/>
            <a:ext cx="647700" cy="1657350"/>
          </a:xfrm>
          <a:prstGeom prst="straightConnector1">
            <a:avLst/>
          </a:prstGeom>
          <a:ln w="38100">
            <a:solidFill>
              <a:srgbClr val="00060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64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Desmin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G:\RFA foto's\T13-5277DESover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3" r="4276"/>
          <a:stretch/>
        </p:blipFill>
        <p:spPr bwMode="auto">
          <a:xfrm>
            <a:off x="803178" y="1592164"/>
            <a:ext cx="7225206" cy="507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 flipV="1">
            <a:off x="6075756" y="5732513"/>
            <a:ext cx="0" cy="792831"/>
          </a:xfrm>
          <a:prstGeom prst="straightConnector1">
            <a:avLst/>
          </a:prstGeom>
          <a:ln w="28575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1610118" y="4437112"/>
            <a:ext cx="0" cy="936104"/>
          </a:xfrm>
          <a:prstGeom prst="straightConnector1">
            <a:avLst/>
          </a:prstGeom>
          <a:ln w="28575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V="1">
            <a:off x="3194443" y="5588274"/>
            <a:ext cx="0" cy="937070"/>
          </a:xfrm>
          <a:prstGeom prst="straightConnector1">
            <a:avLst/>
          </a:prstGeom>
          <a:ln w="28575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77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 smtClean="0"/>
              <a:t>Submucosal </a:t>
            </a:r>
            <a:r>
              <a:rPr lang="en-US" dirty="0"/>
              <a:t>infiltration depth is measured from (original) m. </a:t>
            </a:r>
            <a:r>
              <a:rPr lang="en-US" dirty="0" err="1"/>
              <a:t>muc</a:t>
            </a:r>
            <a:r>
              <a:rPr lang="en-US" dirty="0"/>
              <a:t/>
            </a:r>
            <a:br>
              <a:rPr lang="en-US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9" descr="Image_1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"/>
          <a:stretch/>
        </p:blipFill>
        <p:spPr bwMode="auto">
          <a:xfrm>
            <a:off x="756046" y="1499191"/>
            <a:ext cx="7272338" cy="531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Rechte verbindingslijn 4"/>
          <p:cNvCxnSpPr/>
          <p:nvPr/>
        </p:nvCxnSpPr>
        <p:spPr>
          <a:xfrm flipV="1">
            <a:off x="2124471" y="3495576"/>
            <a:ext cx="5545138" cy="2592387"/>
          </a:xfrm>
          <a:prstGeom prst="line">
            <a:avLst/>
          </a:prstGeom>
          <a:ln w="57150">
            <a:solidFill>
              <a:srgbClr val="00B8B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>
            <a:off x="4572396" y="4935438"/>
            <a:ext cx="215900" cy="504825"/>
          </a:xfrm>
          <a:prstGeom prst="straightConnector1">
            <a:avLst/>
          </a:prstGeom>
          <a:ln w="57150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9793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Risk factor: submucosal </a:t>
            </a:r>
            <a:r>
              <a:rPr lang="nl-NL" dirty="0" err="1" smtClean="0"/>
              <a:t>infiltration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18" name="Groep 17"/>
          <p:cNvGrpSpPr/>
          <p:nvPr/>
        </p:nvGrpSpPr>
        <p:grpSpPr>
          <a:xfrm>
            <a:off x="827584" y="1512713"/>
            <a:ext cx="7131050" cy="5300663"/>
            <a:chOff x="827584" y="1512713"/>
            <a:chExt cx="7131050" cy="5300663"/>
          </a:xfrm>
        </p:grpSpPr>
        <p:pic>
          <p:nvPicPr>
            <p:cNvPr id="17" name="Picture 5" descr="G:\RFA foto's\T13-5277vaso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512713"/>
              <a:ext cx="7131050" cy="530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8"/>
            <p:cNvSpPr txBox="1">
              <a:spLocks noChangeArrowheads="1"/>
            </p:cNvSpPr>
            <p:nvPr/>
          </p:nvSpPr>
          <p:spPr bwMode="auto">
            <a:xfrm>
              <a:off x="1330821" y="3881263"/>
              <a:ext cx="146526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sm1</a:t>
              </a: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330821" y="4616276"/>
              <a:ext cx="13430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sm2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330821" y="5356051"/>
              <a:ext cx="13430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sm3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770684" y="3895551"/>
              <a:ext cx="14652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500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2770684" y="4632151"/>
              <a:ext cx="13430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1000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</a:t>
              </a:r>
              <a:endParaRPr lang="de-DE" altLang="nl-NL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70684" y="5370338"/>
              <a:ext cx="15843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&gt;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1000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</a:t>
              </a:r>
              <a:endParaRPr lang="de-DE" altLang="nl-NL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796459" y="3862213"/>
              <a:ext cx="14636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upper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5796459" y="4597226"/>
              <a:ext cx="1341437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middle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5796459" y="5337001"/>
              <a:ext cx="1341437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lower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355009" y="3895551"/>
              <a:ext cx="14652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200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4355009" y="4632151"/>
              <a:ext cx="1343025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500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</a:t>
              </a:r>
              <a:endParaRPr lang="de-DE" altLang="nl-NL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4355009" y="5370338"/>
              <a:ext cx="158432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de-DE" altLang="nl-NL" sz="24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&gt;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500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itchFamily="18" charset="2"/>
                </a:rPr>
                <a:t>m</a:t>
              </a:r>
              <a:r>
                <a:rPr lang="nl-NL" altLang="nl-NL" sz="24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m</a:t>
              </a:r>
              <a:endParaRPr lang="de-DE" altLang="nl-NL" sz="24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2748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Pitfall of extensive esophageal gland involvement in squamous lesions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E:\T12-13150\Image_100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"/>
          <a:stretch/>
        </p:blipFill>
        <p:spPr>
          <a:xfrm>
            <a:off x="684609" y="1556793"/>
            <a:ext cx="7271767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632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Submucosal </a:t>
            </a:r>
            <a:r>
              <a:rPr lang="nl-NL" dirty="0" err="1" smtClean="0"/>
              <a:t>invasion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E:\T12-13150\Image_101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/>
          <a:stretch/>
        </p:blipFill>
        <p:spPr>
          <a:xfrm>
            <a:off x="428451" y="1616149"/>
            <a:ext cx="7527925" cy="51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70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Risk factor: </a:t>
            </a:r>
            <a:r>
              <a:rPr lang="nl-NL" dirty="0" err="1" smtClean="0"/>
              <a:t>poor</a:t>
            </a:r>
            <a:r>
              <a:rPr lang="nl-NL" dirty="0" smtClean="0"/>
              <a:t> </a:t>
            </a:r>
            <a:r>
              <a:rPr lang="nl-NL" dirty="0" err="1" smtClean="0"/>
              <a:t>differentiation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7" descr="Image_10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/>
        </p:blipFill>
        <p:spPr>
          <a:xfrm>
            <a:off x="722709" y="1515973"/>
            <a:ext cx="7305675" cy="52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14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factor: </a:t>
            </a:r>
            <a:r>
              <a:rPr lang="en-US" dirty="0" err="1"/>
              <a:t>Vaso</a:t>
            </a:r>
            <a:r>
              <a:rPr lang="en-US" dirty="0"/>
              <a:t> invasive growth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G:\RFA foto's\EMRvasodilatatie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7" b="1733"/>
          <a:stretch/>
        </p:blipFill>
        <p:spPr>
          <a:xfrm>
            <a:off x="688801" y="1616150"/>
            <a:ext cx="7267575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098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Vaso</a:t>
            </a:r>
            <a:r>
              <a:rPr lang="nl-NL" dirty="0"/>
              <a:t> </a:t>
            </a:r>
            <a:r>
              <a:rPr lang="nl-NL" dirty="0" err="1"/>
              <a:t>invasive</a:t>
            </a:r>
            <a:r>
              <a:rPr lang="nl-NL" dirty="0"/>
              <a:t> </a:t>
            </a:r>
            <a:r>
              <a:rPr lang="nl-NL" dirty="0" err="1"/>
              <a:t>growth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G:\RFA foto's\T13-5277vaso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 b="1927"/>
          <a:stretch/>
        </p:blipFill>
        <p:spPr>
          <a:xfrm>
            <a:off x="752872" y="1562986"/>
            <a:ext cx="7275512" cy="51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1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Vaso</a:t>
            </a:r>
            <a:r>
              <a:rPr lang="nl-NL" dirty="0"/>
              <a:t> </a:t>
            </a:r>
            <a:r>
              <a:rPr lang="nl-NL" dirty="0" err="1"/>
              <a:t>invasive</a:t>
            </a:r>
            <a:r>
              <a:rPr lang="nl-NL" dirty="0"/>
              <a:t> </a:t>
            </a:r>
            <a:r>
              <a:rPr lang="nl-NL" dirty="0" err="1"/>
              <a:t>growth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 descr="G:\RFA foto's\T13-02577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" b="1714"/>
          <a:stretch/>
        </p:blipFill>
        <p:spPr>
          <a:xfrm>
            <a:off x="778822" y="1540673"/>
            <a:ext cx="7265987" cy="5168471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3563888" y="2531031"/>
            <a:ext cx="1944687" cy="865188"/>
          </a:xfrm>
          <a:prstGeom prst="ellipse">
            <a:avLst/>
          </a:prstGeom>
          <a:noFill/>
          <a:ln w="12700"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2339752" y="3324250"/>
            <a:ext cx="1944688" cy="863600"/>
          </a:xfrm>
          <a:prstGeom prst="ellipse">
            <a:avLst/>
          </a:prstGeom>
          <a:noFill/>
          <a:ln w="12700">
            <a:solidFill>
              <a:srgbClr val="0006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947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Squamous </a:t>
            </a:r>
            <a:r>
              <a:rPr lang="en-US" sz="3600" dirty="0"/>
              <a:t>epithelium lining the esophagus</a:t>
            </a:r>
            <a:br>
              <a:rPr lang="en-US" sz="3600" dirty="0"/>
            </a:b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http://sb11.amc.nl/dsb/snapshots/snapshot2014-04-09-16-26-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 r="5219" b="9888"/>
          <a:stretch/>
        </p:blipFill>
        <p:spPr bwMode="auto">
          <a:xfrm>
            <a:off x="467544" y="1484785"/>
            <a:ext cx="756084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3659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Vaso</a:t>
            </a:r>
            <a:r>
              <a:rPr lang="en-US" sz="3600" dirty="0"/>
              <a:t> invasive growth mimic in squamous lesions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E:\T12-13150\Image_98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0"/>
          <a:stretch/>
        </p:blipFill>
        <p:spPr>
          <a:xfrm>
            <a:off x="890413" y="1561926"/>
            <a:ext cx="7065963" cy="516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135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Extension in </a:t>
            </a:r>
            <a:r>
              <a:rPr lang="nl-NL" sz="4000" dirty="0" err="1"/>
              <a:t>esophageal</a:t>
            </a:r>
            <a:r>
              <a:rPr lang="nl-NL" sz="4000" dirty="0"/>
              <a:t> </a:t>
            </a:r>
            <a:r>
              <a:rPr lang="nl-NL" sz="4000" dirty="0" err="1" smtClean="0"/>
              <a:t>duct</a:t>
            </a:r>
            <a:r>
              <a:rPr lang="nl-NL" sz="4000" dirty="0" smtClean="0"/>
              <a:t> </a:t>
            </a:r>
            <a:br>
              <a:rPr lang="nl-NL" sz="4000" dirty="0" smtClean="0"/>
            </a:br>
            <a:r>
              <a:rPr lang="nl-NL" sz="4000" dirty="0" smtClean="0"/>
              <a:t>(CD-31 IHC)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E:\T12-13150\Image_10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"/>
          <a:stretch/>
        </p:blipFill>
        <p:spPr>
          <a:xfrm>
            <a:off x="787226" y="1485726"/>
            <a:ext cx="7169150" cy="52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76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Risk factors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altLang="nl-NL" dirty="0" err="1"/>
              <a:t>Positive</a:t>
            </a:r>
            <a:r>
              <a:rPr lang="nl-NL" altLang="nl-NL" dirty="0"/>
              <a:t> </a:t>
            </a:r>
            <a:r>
              <a:rPr lang="nl-NL" altLang="nl-NL" dirty="0" err="1"/>
              <a:t>basal</a:t>
            </a:r>
            <a:r>
              <a:rPr lang="nl-NL" altLang="nl-NL" dirty="0"/>
              <a:t> </a:t>
            </a:r>
            <a:r>
              <a:rPr lang="nl-NL" altLang="nl-NL" dirty="0" err="1"/>
              <a:t>resection</a:t>
            </a:r>
            <a:r>
              <a:rPr lang="nl-NL" altLang="nl-NL" dirty="0"/>
              <a:t> </a:t>
            </a:r>
            <a:r>
              <a:rPr lang="nl-NL" altLang="nl-NL" dirty="0" err="1"/>
              <a:t>margin</a:t>
            </a:r>
            <a:endParaRPr lang="nl-NL" altLang="nl-NL" dirty="0"/>
          </a:p>
          <a:p>
            <a:r>
              <a:rPr lang="nl-NL" altLang="nl-NL" dirty="0" err="1"/>
              <a:t>Invasion</a:t>
            </a:r>
            <a:r>
              <a:rPr lang="nl-NL" altLang="nl-NL" dirty="0"/>
              <a:t> in submucosa</a:t>
            </a:r>
          </a:p>
          <a:p>
            <a:r>
              <a:rPr lang="nl-NL" altLang="nl-NL" dirty="0" err="1"/>
              <a:t>Poorly</a:t>
            </a:r>
            <a:r>
              <a:rPr lang="nl-NL" altLang="nl-NL" dirty="0"/>
              <a:t> </a:t>
            </a:r>
            <a:r>
              <a:rPr lang="nl-NL" altLang="nl-NL" dirty="0" err="1"/>
              <a:t>differentiation</a:t>
            </a:r>
            <a:r>
              <a:rPr lang="nl-NL" altLang="nl-NL" dirty="0"/>
              <a:t> </a:t>
            </a:r>
            <a:r>
              <a:rPr lang="nl-NL" altLang="nl-NL" dirty="0" err="1"/>
              <a:t>grade</a:t>
            </a:r>
            <a:r>
              <a:rPr lang="nl-NL" altLang="nl-NL" dirty="0"/>
              <a:t> (</a:t>
            </a:r>
            <a:r>
              <a:rPr lang="nl-NL" altLang="nl-NL" dirty="0" err="1"/>
              <a:t>solid</a:t>
            </a:r>
            <a:r>
              <a:rPr lang="nl-NL" altLang="nl-NL" dirty="0"/>
              <a:t> tumor, signet </a:t>
            </a:r>
            <a:r>
              <a:rPr lang="nl-NL" altLang="nl-NL" dirty="0" err="1"/>
              <a:t>cell</a:t>
            </a:r>
            <a:r>
              <a:rPr lang="nl-NL" altLang="nl-NL" dirty="0"/>
              <a:t> carcinoma)</a:t>
            </a:r>
          </a:p>
          <a:p>
            <a:r>
              <a:rPr lang="nl-NL" altLang="nl-NL" dirty="0" err="1"/>
              <a:t>Vaso</a:t>
            </a:r>
            <a:r>
              <a:rPr lang="nl-NL" altLang="nl-NL" dirty="0"/>
              <a:t> </a:t>
            </a:r>
            <a:r>
              <a:rPr lang="nl-NL" altLang="nl-NL" dirty="0" err="1"/>
              <a:t>invasive</a:t>
            </a:r>
            <a:r>
              <a:rPr lang="nl-NL" altLang="nl-NL" dirty="0"/>
              <a:t> </a:t>
            </a:r>
            <a:r>
              <a:rPr lang="nl-NL" altLang="nl-NL" dirty="0" err="1"/>
              <a:t>growth</a:t>
            </a:r>
            <a:endParaRPr lang="nl-NL" altLang="nl-NL" dirty="0"/>
          </a:p>
          <a:p>
            <a:endParaRPr lang="nl-NL" altLang="nl-NL" dirty="0"/>
          </a:p>
          <a:p>
            <a:r>
              <a:rPr lang="nl-NL" altLang="nl-NL" dirty="0"/>
              <a:t>Desmin </a:t>
            </a:r>
            <a:r>
              <a:rPr lang="nl-NL" altLang="nl-NL" dirty="0" err="1"/>
              <a:t>stain</a:t>
            </a:r>
            <a:endParaRPr lang="nl-NL" altLang="nl-NL" dirty="0"/>
          </a:p>
          <a:p>
            <a:r>
              <a:rPr lang="nl-NL" altLang="nl-NL" dirty="0"/>
              <a:t>P53</a:t>
            </a:r>
          </a:p>
          <a:p>
            <a:r>
              <a:rPr lang="nl-NL" altLang="nl-NL" dirty="0"/>
              <a:t>D2-40; CD31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8889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Summary </a:t>
            </a:r>
            <a:r>
              <a:rPr lang="nl-NL" dirty="0" err="1" smtClean="0"/>
              <a:t>EMRs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altLang="nl-NL" dirty="0" err="1"/>
              <a:t>Prevent</a:t>
            </a:r>
            <a:r>
              <a:rPr lang="nl-NL" altLang="nl-NL" dirty="0"/>
              <a:t> non-</a:t>
            </a:r>
            <a:r>
              <a:rPr lang="nl-NL" altLang="nl-NL" dirty="0" err="1"/>
              <a:t>interpretable</a:t>
            </a:r>
            <a:r>
              <a:rPr lang="nl-NL" altLang="nl-NL" dirty="0"/>
              <a:t> slide</a:t>
            </a:r>
          </a:p>
          <a:p>
            <a:endParaRPr lang="nl-NL" altLang="nl-NL" dirty="0"/>
          </a:p>
          <a:p>
            <a:r>
              <a:rPr lang="nl-NL" altLang="nl-NL" dirty="0"/>
              <a:t>Gross: train resident (&amp; </a:t>
            </a:r>
            <a:r>
              <a:rPr lang="nl-NL" altLang="nl-NL" dirty="0" err="1"/>
              <a:t>staff</a:t>
            </a:r>
            <a:r>
              <a:rPr lang="nl-NL" altLang="nl-NL" dirty="0"/>
              <a:t>)</a:t>
            </a:r>
          </a:p>
          <a:p>
            <a:r>
              <a:rPr lang="nl-NL" altLang="nl-NL" dirty="0"/>
              <a:t>Parallel slices at </a:t>
            </a:r>
            <a:r>
              <a:rPr lang="nl-NL" altLang="nl-NL" dirty="0" err="1"/>
              <a:t>regular</a:t>
            </a:r>
            <a:r>
              <a:rPr lang="nl-NL" altLang="nl-NL" dirty="0"/>
              <a:t> interval 			(2-3 mm)</a:t>
            </a:r>
          </a:p>
          <a:p>
            <a:r>
              <a:rPr lang="nl-NL" altLang="nl-NL" dirty="0" err="1"/>
              <a:t>Not</a:t>
            </a:r>
            <a:r>
              <a:rPr lang="nl-NL" altLang="nl-NL" dirty="0"/>
              <a:t> </a:t>
            </a:r>
            <a:r>
              <a:rPr lang="nl-NL" altLang="nl-NL" dirty="0" err="1"/>
              <a:t>too</a:t>
            </a:r>
            <a:r>
              <a:rPr lang="nl-NL" altLang="nl-NL" dirty="0"/>
              <a:t> </a:t>
            </a:r>
            <a:r>
              <a:rPr lang="nl-NL" altLang="nl-NL" dirty="0" err="1"/>
              <a:t>many</a:t>
            </a:r>
            <a:r>
              <a:rPr lang="nl-NL" altLang="nl-NL" dirty="0"/>
              <a:t> slices per block</a:t>
            </a:r>
          </a:p>
          <a:p>
            <a:endParaRPr lang="nl-NL" altLang="nl-NL" dirty="0"/>
          </a:p>
          <a:p>
            <a:r>
              <a:rPr lang="nl-NL" altLang="nl-NL" dirty="0"/>
              <a:t>Train lab </a:t>
            </a:r>
            <a:r>
              <a:rPr lang="nl-NL" altLang="nl-NL" dirty="0" err="1"/>
              <a:t>technician</a:t>
            </a:r>
            <a:r>
              <a:rPr lang="nl-NL" altLang="nl-NL" dirty="0"/>
              <a:t> in </a:t>
            </a:r>
            <a:r>
              <a:rPr lang="nl-NL" altLang="nl-NL" dirty="0" err="1"/>
              <a:t>cutting</a:t>
            </a:r>
            <a:r>
              <a:rPr lang="nl-NL" altLang="nl-NL" dirty="0"/>
              <a:t> slides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4134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Summary </a:t>
            </a:r>
            <a:r>
              <a:rPr lang="nl-NL" dirty="0" err="1"/>
              <a:t>EMRs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Analyse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dirty="0" err="1"/>
              <a:t>risc</a:t>
            </a:r>
            <a:r>
              <a:rPr lang="nl-NL" altLang="nl-NL" dirty="0"/>
              <a:t> factors: radicality / </a:t>
            </a:r>
            <a:r>
              <a:rPr lang="nl-NL" altLang="nl-NL" dirty="0" err="1"/>
              <a:t>poor</a:t>
            </a:r>
            <a:r>
              <a:rPr lang="nl-NL" altLang="nl-NL" dirty="0"/>
              <a:t> </a:t>
            </a:r>
            <a:r>
              <a:rPr lang="nl-NL" altLang="nl-NL" dirty="0" err="1"/>
              <a:t>differentiation</a:t>
            </a:r>
            <a:r>
              <a:rPr lang="nl-NL" altLang="nl-NL" dirty="0"/>
              <a:t> / submucosal </a:t>
            </a:r>
            <a:r>
              <a:rPr lang="nl-NL" altLang="nl-NL" dirty="0" err="1"/>
              <a:t>invasion</a:t>
            </a:r>
            <a:r>
              <a:rPr lang="nl-NL" altLang="nl-NL" dirty="0"/>
              <a:t> / </a:t>
            </a:r>
            <a:r>
              <a:rPr lang="nl-NL" altLang="nl-NL" dirty="0" err="1"/>
              <a:t>vaso</a:t>
            </a:r>
            <a:r>
              <a:rPr lang="nl-NL" altLang="nl-NL" dirty="0"/>
              <a:t> </a:t>
            </a:r>
            <a:r>
              <a:rPr lang="nl-NL" altLang="nl-NL" dirty="0" err="1"/>
              <a:t>invasive</a:t>
            </a:r>
            <a:r>
              <a:rPr lang="nl-NL" altLang="nl-NL" dirty="0"/>
              <a:t> </a:t>
            </a:r>
            <a:r>
              <a:rPr lang="nl-NL" altLang="nl-NL" dirty="0" err="1"/>
              <a:t>growth</a:t>
            </a:r>
            <a:endParaRPr lang="nl-NL" altLang="nl-NL" dirty="0"/>
          </a:p>
          <a:p>
            <a:endParaRPr lang="nl-NL" altLang="nl-NL" dirty="0"/>
          </a:p>
          <a:p>
            <a:r>
              <a:rPr lang="nl-NL" altLang="nl-NL" dirty="0" err="1"/>
              <a:t>Describe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measure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infiltration</a:t>
            </a:r>
            <a:r>
              <a:rPr lang="nl-NL" altLang="nl-NL" dirty="0"/>
              <a:t> </a:t>
            </a:r>
            <a:r>
              <a:rPr lang="nl-NL" altLang="nl-NL" dirty="0" err="1"/>
              <a:t>depth</a:t>
            </a:r>
            <a:endParaRPr lang="nl-NL" altLang="nl-NL" dirty="0"/>
          </a:p>
          <a:p>
            <a:endParaRPr lang="nl-NL" altLang="nl-NL" dirty="0"/>
          </a:p>
          <a:p>
            <a:r>
              <a:rPr lang="nl-NL" altLang="nl-NL" dirty="0" err="1"/>
              <a:t>Usual</a:t>
            </a:r>
            <a:r>
              <a:rPr lang="nl-NL" altLang="nl-NL" dirty="0"/>
              <a:t> </a:t>
            </a:r>
            <a:r>
              <a:rPr lang="nl-NL" altLang="nl-NL" dirty="0" err="1"/>
              <a:t>lateral</a:t>
            </a:r>
            <a:r>
              <a:rPr lang="nl-NL" altLang="nl-NL" dirty="0"/>
              <a:t> </a:t>
            </a:r>
            <a:r>
              <a:rPr lang="nl-NL" altLang="nl-NL" dirty="0" err="1"/>
              <a:t>margin</a:t>
            </a:r>
            <a:r>
              <a:rPr lang="nl-NL" altLang="nl-NL" dirty="0"/>
              <a:t> </a:t>
            </a:r>
            <a:r>
              <a:rPr lang="nl-NL" altLang="nl-NL" dirty="0" err="1"/>
              <a:t>not</a:t>
            </a:r>
            <a:r>
              <a:rPr lang="nl-NL" altLang="nl-NL" dirty="0"/>
              <a:t> important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52814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Summary </a:t>
            </a:r>
            <a:r>
              <a:rPr lang="nl-NL" dirty="0" err="1" smtClean="0"/>
              <a:t>EMRs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 err="1"/>
              <a:t>Use</a:t>
            </a:r>
            <a:r>
              <a:rPr lang="nl-NL" altLang="nl-NL" dirty="0"/>
              <a:t> full </a:t>
            </a:r>
            <a:r>
              <a:rPr lang="nl-NL" altLang="nl-NL" dirty="0" err="1"/>
              <a:t>stains</a:t>
            </a:r>
            <a:r>
              <a:rPr lang="nl-NL" altLang="nl-NL" dirty="0"/>
              <a:t>: desmin </a:t>
            </a:r>
            <a:r>
              <a:rPr lang="nl-NL" altLang="nl-NL" dirty="0" err="1"/>
              <a:t>and</a:t>
            </a:r>
            <a:r>
              <a:rPr lang="nl-NL" altLang="nl-NL" dirty="0"/>
              <a:t> p53</a:t>
            </a:r>
          </a:p>
          <a:p>
            <a:endParaRPr lang="nl-NL" altLang="nl-NL" dirty="0"/>
          </a:p>
          <a:p>
            <a:r>
              <a:rPr lang="nl-NL" altLang="nl-NL" dirty="0" err="1"/>
              <a:t>Don’t</a:t>
            </a:r>
            <a:r>
              <a:rPr lang="nl-NL" altLang="nl-NL" dirty="0"/>
              <a:t> </a:t>
            </a:r>
            <a:r>
              <a:rPr lang="nl-NL" altLang="nl-NL" dirty="0" err="1"/>
              <a:t>overestimate</a:t>
            </a:r>
            <a:r>
              <a:rPr lang="nl-NL" altLang="nl-NL" dirty="0"/>
              <a:t> </a:t>
            </a:r>
            <a:r>
              <a:rPr lang="nl-NL" altLang="nl-NL" dirty="0" err="1"/>
              <a:t>depth</a:t>
            </a:r>
            <a:r>
              <a:rPr lang="nl-NL" altLang="nl-NL" dirty="0"/>
              <a:t> of </a:t>
            </a:r>
            <a:r>
              <a:rPr lang="nl-NL" altLang="nl-NL" dirty="0" err="1"/>
              <a:t>invasion</a:t>
            </a:r>
            <a:r>
              <a:rPr lang="nl-NL" altLang="nl-NL" dirty="0"/>
              <a:t> at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edge</a:t>
            </a:r>
            <a:r>
              <a:rPr lang="nl-NL" altLang="nl-NL" dirty="0"/>
              <a:t> of specimen(desmin </a:t>
            </a:r>
            <a:r>
              <a:rPr lang="nl-NL" altLang="nl-NL" dirty="0" err="1"/>
              <a:t>stain</a:t>
            </a:r>
            <a:r>
              <a:rPr lang="nl-NL" altLang="nl-NL" dirty="0"/>
              <a:t>)</a:t>
            </a:r>
          </a:p>
          <a:p>
            <a:endParaRPr lang="nl-NL" altLang="nl-NL" dirty="0"/>
          </a:p>
          <a:p>
            <a:r>
              <a:rPr lang="nl-NL" altLang="nl-NL" dirty="0" err="1"/>
              <a:t>Don’t</a:t>
            </a:r>
            <a:r>
              <a:rPr lang="nl-NL" altLang="nl-NL" dirty="0"/>
              <a:t> </a:t>
            </a:r>
            <a:r>
              <a:rPr lang="nl-NL" altLang="nl-NL" dirty="0" err="1"/>
              <a:t>overestimate</a:t>
            </a:r>
            <a:r>
              <a:rPr lang="nl-NL" altLang="nl-NL" dirty="0"/>
              <a:t> non-</a:t>
            </a:r>
            <a:r>
              <a:rPr lang="nl-NL" altLang="nl-NL" dirty="0" err="1"/>
              <a:t>radical</a:t>
            </a:r>
            <a:r>
              <a:rPr lang="nl-NL" altLang="nl-NL" dirty="0"/>
              <a:t> </a:t>
            </a:r>
            <a:r>
              <a:rPr lang="nl-NL" altLang="nl-NL" dirty="0" err="1"/>
              <a:t>excision</a:t>
            </a:r>
            <a:r>
              <a:rPr lang="nl-NL" altLang="nl-NL" dirty="0"/>
              <a:t> </a:t>
            </a:r>
            <a:r>
              <a:rPr lang="nl-NL" altLang="nl-NL" dirty="0" err="1"/>
              <a:t>needle</a:t>
            </a:r>
            <a:r>
              <a:rPr lang="nl-NL" altLang="nl-NL" dirty="0"/>
              <a:t> artefact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06210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slmeijer\Desktop\muco he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79" y="1530176"/>
            <a:ext cx="6646863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Conclusion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cxnSp>
        <p:nvCxnSpPr>
          <p:cNvPr id="4" name="Rechte verbindingslijn met pijl 3"/>
          <p:cNvCxnSpPr/>
          <p:nvPr/>
        </p:nvCxnSpPr>
        <p:spPr>
          <a:xfrm flipV="1">
            <a:off x="6012829" y="2125489"/>
            <a:ext cx="863600" cy="771525"/>
          </a:xfrm>
          <a:prstGeom prst="straightConnector1">
            <a:avLst/>
          </a:prstGeom>
          <a:ln w="76200">
            <a:solidFill>
              <a:srgbClr val="00B8BC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kstvak 11"/>
          <p:cNvSpPr txBox="1">
            <a:spLocks noChangeArrowheads="1"/>
          </p:cNvSpPr>
          <p:nvPr/>
        </p:nvSpPr>
        <p:spPr bwMode="auto">
          <a:xfrm>
            <a:off x="6012829" y="1601614"/>
            <a:ext cx="2087563" cy="523875"/>
          </a:xfrm>
          <a:prstGeom prst="rect">
            <a:avLst/>
          </a:prstGeom>
          <a:solidFill>
            <a:srgbClr val="00B8BC"/>
          </a:solidFill>
          <a:ln>
            <a:solidFill>
              <a:srgbClr val="00B8BC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smtClean="0">
                <a:solidFill>
                  <a:schemeClr val="bg1"/>
                </a:solidFill>
                <a:latin typeface="Arial" pitchFamily="34" charset="0"/>
              </a:rPr>
              <a:t>Pathology</a:t>
            </a:r>
            <a:endParaRPr lang="nl-NL" altLang="nl-NL" sz="2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6" name="Tekstvak 15"/>
          <p:cNvSpPr txBox="1">
            <a:spLocks noChangeArrowheads="1"/>
          </p:cNvSpPr>
          <p:nvPr/>
        </p:nvSpPr>
        <p:spPr bwMode="auto">
          <a:xfrm>
            <a:off x="1188417" y="5759276"/>
            <a:ext cx="3128962" cy="522288"/>
          </a:xfrm>
          <a:prstGeom prst="rect">
            <a:avLst/>
          </a:prstGeom>
          <a:solidFill>
            <a:srgbClr val="00B8BC"/>
          </a:solidFill>
          <a:ln>
            <a:solidFill>
              <a:srgbClr val="00B8BC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 err="1">
                <a:solidFill>
                  <a:schemeClr val="bg1"/>
                </a:solidFill>
                <a:latin typeface="Arial" pitchFamily="34" charset="0"/>
              </a:rPr>
              <a:t>G</a:t>
            </a:r>
            <a:r>
              <a:rPr lang="nl-NL" altLang="nl-NL" sz="2800" dirty="0" err="1" smtClean="0">
                <a:solidFill>
                  <a:schemeClr val="bg1"/>
                </a:solidFill>
                <a:latin typeface="Arial" pitchFamily="34" charset="0"/>
              </a:rPr>
              <a:t>astroenterology</a:t>
            </a:r>
            <a:endParaRPr lang="nl-NL" altLang="nl-NL" sz="28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kstvak 17"/>
          <p:cNvSpPr txBox="1">
            <a:spLocks noChangeArrowheads="1"/>
          </p:cNvSpPr>
          <p:nvPr/>
        </p:nvSpPr>
        <p:spPr bwMode="auto">
          <a:xfrm>
            <a:off x="3564904" y="3238326"/>
            <a:ext cx="2087563" cy="523875"/>
          </a:xfrm>
          <a:prstGeom prst="rect">
            <a:avLst/>
          </a:prstGeom>
          <a:solidFill>
            <a:srgbClr val="00B8BC"/>
          </a:solidFill>
          <a:ln>
            <a:solidFill>
              <a:srgbClr val="00B8BC"/>
            </a:solidFill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  <a:latin typeface="Arial" pitchFamily="34" charset="0"/>
              </a:rPr>
              <a:t>Team effort</a:t>
            </a:r>
          </a:p>
        </p:txBody>
      </p:sp>
      <p:cxnSp>
        <p:nvCxnSpPr>
          <p:cNvPr id="9" name="Rechte verbindingslijn 8"/>
          <p:cNvCxnSpPr/>
          <p:nvPr/>
        </p:nvCxnSpPr>
        <p:spPr>
          <a:xfrm flipH="1">
            <a:off x="2483817" y="4697239"/>
            <a:ext cx="1223962" cy="1008062"/>
          </a:xfrm>
          <a:prstGeom prst="line">
            <a:avLst/>
          </a:prstGeom>
          <a:ln w="76200">
            <a:solidFill>
              <a:srgbClr val="00B8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5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Due to reflux, normal esophageal (squamous) </a:t>
            </a:r>
            <a:r>
              <a:rPr lang="en-US" sz="2800" dirty="0" smtClean="0"/>
              <a:t>epithelium is </a:t>
            </a:r>
            <a:r>
              <a:rPr lang="en-US" sz="2800" dirty="0"/>
              <a:t>replaced by gastric mucosa (metaplasia)</a:t>
            </a:r>
            <a:br>
              <a:rPr lang="en-US" sz="2800" dirty="0"/>
            </a:b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C:\Documents and Settings\slmeijer\Desktop\gastr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"/>
          <a:stretch/>
        </p:blipFill>
        <p:spPr bwMode="auto">
          <a:xfrm>
            <a:off x="539552" y="1493207"/>
            <a:ext cx="7416824" cy="524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93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Non-</a:t>
            </a:r>
            <a:r>
              <a:rPr lang="nl-NL" dirty="0" err="1" smtClean="0"/>
              <a:t>dysplastic</a:t>
            </a:r>
            <a:r>
              <a:rPr lang="nl-NL" dirty="0" smtClean="0"/>
              <a:t> </a:t>
            </a:r>
            <a:r>
              <a:rPr lang="nl-NL" dirty="0" err="1" smtClean="0"/>
              <a:t>Barrett’s</a:t>
            </a:r>
            <a:r>
              <a:rPr lang="nl-NL" dirty="0" smtClean="0"/>
              <a:t> </a:t>
            </a:r>
            <a:r>
              <a:rPr lang="nl-NL" dirty="0" err="1" smtClean="0"/>
              <a:t>esophagus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3" name="Groep 12"/>
          <p:cNvGrpSpPr/>
          <p:nvPr/>
        </p:nvGrpSpPr>
        <p:grpSpPr>
          <a:xfrm>
            <a:off x="539552" y="1412776"/>
            <a:ext cx="7488832" cy="5359499"/>
            <a:chOff x="-475885" y="476250"/>
            <a:chExt cx="8864235" cy="6296025"/>
          </a:xfrm>
        </p:grpSpPr>
        <p:pic>
          <p:nvPicPr>
            <p:cNvPr id="4" name="Picture 2" descr="C:\Documents and Settings\slmeijer\Desktop\snapshot2014-04-09-15-26-35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8313" y="476250"/>
              <a:ext cx="7920037" cy="6296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-475885" y="708873"/>
              <a:ext cx="2376837" cy="976207"/>
            </a:xfrm>
            <a:prstGeom prst="rect">
              <a:avLst/>
            </a:prstGeom>
            <a:solidFill>
              <a:srgbClr val="00B8BC"/>
            </a:solidFill>
            <a:ln>
              <a:solidFill>
                <a:srgbClr val="00B8BC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altLang="nl-NL" sz="1600" dirty="0" err="1">
                  <a:solidFill>
                    <a:schemeClr val="bg1"/>
                  </a:solidFill>
                </a:rPr>
                <a:t>Normal</a:t>
              </a:r>
              <a:r>
                <a:rPr lang="nl-NL" altLang="nl-NL" sz="1600" dirty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 err="1" smtClean="0">
                  <a:solidFill>
                    <a:schemeClr val="bg1"/>
                  </a:solidFill>
                </a:rPr>
                <a:t>preexisting</a:t>
              </a:r>
              <a:r>
                <a:rPr lang="nl-NL" altLang="nl-NL" sz="1600" dirty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 err="1" smtClean="0">
                  <a:solidFill>
                    <a:schemeClr val="bg1"/>
                  </a:solidFill>
                </a:rPr>
                <a:t>squamous</a:t>
              </a:r>
              <a:r>
                <a:rPr lang="nl-NL" altLang="nl-NL" sz="1600" dirty="0" smtClean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>
                  <a:solidFill>
                    <a:schemeClr val="bg1"/>
                  </a:solidFill>
                </a:rPr>
                <a:t>epithelium</a:t>
              </a:r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2146300" y="1773238"/>
              <a:ext cx="2281238" cy="2305050"/>
            </a:xfrm>
            <a:prstGeom prst="rect">
              <a:avLst/>
            </a:prstGeom>
            <a:noFill/>
            <a:ln w="9525">
              <a:solidFill>
                <a:srgbClr val="00B8BC"/>
              </a:solidFill>
              <a:miter lim="800000"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rgbClr val="006666"/>
                  </a:solidFill>
                  <a:latin typeface="Tahoma" pitchFamily="34" charset="0"/>
                  <a:cs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hlink"/>
                  </a:solidFill>
                  <a:latin typeface="Tahoma" pitchFamily="34" charset="0"/>
                  <a:cs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041295" y="838200"/>
              <a:ext cx="2108200" cy="686959"/>
            </a:xfrm>
            <a:prstGeom prst="rect">
              <a:avLst/>
            </a:prstGeom>
            <a:solidFill>
              <a:srgbClr val="00B8BC"/>
            </a:solidFill>
            <a:ln>
              <a:solidFill>
                <a:srgbClr val="00B8BC"/>
              </a:solidFill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altLang="nl-NL" sz="1600" dirty="0" smtClean="0">
                  <a:solidFill>
                    <a:schemeClr val="bg1"/>
                  </a:solidFill>
                </a:rPr>
                <a:t>Squamo-</a:t>
              </a:r>
              <a:r>
                <a:rPr lang="nl-NL" altLang="nl-NL" sz="1600" dirty="0" err="1" smtClean="0">
                  <a:solidFill>
                    <a:schemeClr val="bg1"/>
                  </a:solidFill>
                </a:rPr>
                <a:t>columnar</a:t>
              </a:r>
              <a:r>
                <a:rPr lang="nl-NL" altLang="nl-NL" sz="1600" dirty="0" smtClean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 err="1">
                  <a:solidFill>
                    <a:schemeClr val="bg1"/>
                  </a:solidFill>
                </a:rPr>
                <a:t>junction</a:t>
              </a:r>
              <a:endParaRPr lang="nl-NL" altLang="nl-NL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5686648" y="693738"/>
              <a:ext cx="2105070" cy="976207"/>
            </a:xfrm>
            <a:prstGeom prst="rect">
              <a:avLst/>
            </a:prstGeom>
            <a:solidFill>
              <a:srgbClr val="00B8BC"/>
            </a:solidFill>
            <a:ln>
              <a:solidFill>
                <a:srgbClr val="00B8BC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altLang="nl-NL" sz="1600" dirty="0" err="1">
                  <a:solidFill>
                    <a:schemeClr val="bg1"/>
                  </a:solidFill>
                </a:rPr>
                <a:t>Intestinal</a:t>
              </a:r>
              <a:r>
                <a:rPr lang="nl-NL" altLang="nl-NL" sz="1600" dirty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 err="1">
                  <a:solidFill>
                    <a:schemeClr val="bg1"/>
                  </a:solidFill>
                </a:rPr>
                <a:t>metaplasia</a:t>
              </a:r>
              <a:r>
                <a:rPr lang="nl-NL" altLang="nl-NL" sz="1600" dirty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 smtClean="0">
                  <a:solidFill>
                    <a:schemeClr val="bg1"/>
                  </a:solidFill>
                </a:rPr>
                <a:t>(</a:t>
              </a:r>
              <a:r>
                <a:rPr lang="nl-NL" altLang="nl-NL" sz="1600" dirty="0" err="1">
                  <a:solidFill>
                    <a:schemeClr val="bg1"/>
                  </a:solidFill>
                </a:rPr>
                <a:t>goblet</a:t>
              </a:r>
              <a:r>
                <a:rPr lang="nl-NL" altLang="nl-NL" sz="1600" dirty="0">
                  <a:solidFill>
                    <a:schemeClr val="bg1"/>
                  </a:solidFill>
                </a:rPr>
                <a:t> </a:t>
              </a:r>
              <a:r>
                <a:rPr lang="nl-NL" altLang="nl-NL" sz="1600" dirty="0" err="1">
                  <a:solidFill>
                    <a:schemeClr val="bg1"/>
                  </a:solidFill>
                </a:rPr>
                <a:t>cells</a:t>
              </a:r>
              <a:r>
                <a:rPr lang="nl-NL" altLang="nl-NL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1404938" y="1773238"/>
              <a:ext cx="0" cy="1944687"/>
            </a:xfrm>
            <a:prstGeom prst="line">
              <a:avLst/>
            </a:prstGeom>
            <a:noFill/>
            <a:ln w="28575">
              <a:solidFill>
                <a:srgbClr val="00B8B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6084888" y="1773238"/>
              <a:ext cx="0" cy="1944687"/>
            </a:xfrm>
            <a:prstGeom prst="line">
              <a:avLst/>
            </a:prstGeom>
            <a:noFill/>
            <a:ln w="28575">
              <a:solidFill>
                <a:srgbClr val="00B8B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 flipV="1">
              <a:off x="6299200" y="4902200"/>
              <a:ext cx="0" cy="865188"/>
            </a:xfrm>
            <a:prstGeom prst="line">
              <a:avLst/>
            </a:prstGeom>
            <a:noFill/>
            <a:ln w="28575">
              <a:solidFill>
                <a:srgbClr val="00B8B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643439" y="5876925"/>
              <a:ext cx="2040252" cy="759272"/>
            </a:xfrm>
            <a:prstGeom prst="rect">
              <a:avLst/>
            </a:prstGeom>
            <a:solidFill>
              <a:srgbClr val="00B8BC"/>
            </a:solidFill>
            <a:ln>
              <a:solidFill>
                <a:srgbClr val="00B8BC"/>
              </a:solidFill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Tahoma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nl-NL" altLang="nl-NL" dirty="0" err="1">
                  <a:solidFill>
                    <a:schemeClr val="bg1"/>
                  </a:solidFill>
                </a:rPr>
                <a:t>Gastric</a:t>
              </a:r>
              <a:r>
                <a:rPr lang="nl-NL" altLang="nl-NL" dirty="0">
                  <a:solidFill>
                    <a:schemeClr val="bg1"/>
                  </a:solidFill>
                </a:rPr>
                <a:t> type mucosa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95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 small proportion of patients  with </a:t>
            </a:r>
            <a:r>
              <a:rPr lang="en-US" sz="3200" dirty="0" smtClean="0"/>
              <a:t>Barrett’s </a:t>
            </a:r>
            <a:r>
              <a:rPr lang="en-US" sz="3200" dirty="0"/>
              <a:t>esophagus develop neoplastic changes</a:t>
            </a:r>
            <a:br>
              <a:rPr lang="en-US" sz="3200" dirty="0"/>
            </a:b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C:\Documents and Settings\slmeijer\Desktop\T09-09299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16736" b="11989"/>
          <a:stretch/>
        </p:blipFill>
        <p:spPr bwMode="auto">
          <a:xfrm>
            <a:off x="457763" y="2245420"/>
            <a:ext cx="7498911" cy="449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1"/>
          <p:cNvSpPr txBox="1">
            <a:spLocks noChangeArrowheads="1"/>
          </p:cNvSpPr>
          <p:nvPr/>
        </p:nvSpPr>
        <p:spPr bwMode="auto">
          <a:xfrm>
            <a:off x="611560" y="1823943"/>
            <a:ext cx="1629615" cy="659934"/>
          </a:xfrm>
          <a:prstGeom prst="rect">
            <a:avLst/>
          </a:prstGeom>
          <a:solidFill>
            <a:srgbClr val="00B8BC"/>
          </a:solidFill>
          <a:ln w="9525">
            <a:solidFill>
              <a:srgbClr val="00B8B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bg1"/>
                </a:solidFill>
              </a:rPr>
              <a:t>Metaplastic epithelium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3709120" y="1988840"/>
            <a:ext cx="0" cy="495037"/>
          </a:xfrm>
          <a:prstGeom prst="line">
            <a:avLst/>
          </a:prstGeom>
          <a:noFill/>
          <a:ln w="28575">
            <a:solidFill>
              <a:srgbClr val="00B8B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9" name="Tekstvak 3"/>
          <p:cNvSpPr txBox="1">
            <a:spLocks noChangeArrowheads="1"/>
          </p:cNvSpPr>
          <p:nvPr/>
        </p:nvSpPr>
        <p:spPr bwMode="auto">
          <a:xfrm>
            <a:off x="3059833" y="1467902"/>
            <a:ext cx="2160240" cy="377800"/>
          </a:xfrm>
          <a:prstGeom prst="rect">
            <a:avLst/>
          </a:prstGeom>
          <a:solidFill>
            <a:srgbClr val="00B8BC"/>
          </a:solidFill>
          <a:ln w="9525">
            <a:solidFill>
              <a:srgbClr val="00B8B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nl-NL" altLang="nl-NL" dirty="0">
                <a:solidFill>
                  <a:schemeClr val="bg1"/>
                </a:solidFill>
              </a:rPr>
              <a:t>Sharp </a:t>
            </a:r>
            <a:r>
              <a:rPr lang="nl-NL" altLang="nl-NL" dirty="0" err="1">
                <a:solidFill>
                  <a:schemeClr val="bg1"/>
                </a:solidFill>
              </a:rPr>
              <a:t>demarcation</a:t>
            </a:r>
            <a:endParaRPr lang="nl-NL" altLang="nl-NL" dirty="0">
              <a:solidFill>
                <a:schemeClr val="bg1"/>
              </a:solidFill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1403648" y="2564904"/>
            <a:ext cx="0" cy="661555"/>
          </a:xfrm>
          <a:prstGeom prst="line">
            <a:avLst/>
          </a:prstGeom>
          <a:noFill/>
          <a:ln w="28575">
            <a:solidFill>
              <a:srgbClr val="00B8B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11" name="Tekstvak 1"/>
          <p:cNvSpPr txBox="1">
            <a:spLocks noChangeArrowheads="1"/>
          </p:cNvSpPr>
          <p:nvPr/>
        </p:nvSpPr>
        <p:spPr bwMode="auto">
          <a:xfrm>
            <a:off x="5364088" y="6165304"/>
            <a:ext cx="2304256" cy="369332"/>
          </a:xfrm>
          <a:prstGeom prst="rect">
            <a:avLst/>
          </a:prstGeom>
          <a:solidFill>
            <a:srgbClr val="00B8BC"/>
          </a:solidFill>
          <a:ln w="9525">
            <a:solidFill>
              <a:srgbClr val="00B8BC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 eaLnBrk="1" hangingPunct="1"/>
            <a:r>
              <a:rPr lang="nl-NL" altLang="nl-NL" dirty="0" smtClean="0">
                <a:solidFill>
                  <a:schemeClr val="bg1"/>
                </a:solidFill>
              </a:rPr>
              <a:t>Low-</a:t>
            </a:r>
            <a:r>
              <a:rPr lang="nl-NL" altLang="nl-NL" dirty="0" err="1" smtClean="0">
                <a:solidFill>
                  <a:schemeClr val="bg1"/>
                </a:solidFill>
              </a:rPr>
              <a:t>grade</a:t>
            </a:r>
            <a:r>
              <a:rPr lang="nl-NL" altLang="nl-NL" dirty="0" smtClean="0">
                <a:solidFill>
                  <a:schemeClr val="bg1"/>
                </a:solidFill>
              </a:rPr>
              <a:t> </a:t>
            </a:r>
            <a:r>
              <a:rPr lang="nl-NL" altLang="nl-NL" dirty="0" err="1" smtClean="0">
                <a:solidFill>
                  <a:schemeClr val="bg1"/>
                </a:solidFill>
              </a:rPr>
              <a:t>dysplasia</a:t>
            </a:r>
            <a:endParaRPr lang="nl-NL" alt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0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slmeijer\Desktop\T12-12975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4" r="4427"/>
          <a:stretch/>
        </p:blipFill>
        <p:spPr bwMode="auto">
          <a:xfrm>
            <a:off x="685838" y="1556792"/>
            <a:ext cx="7270538" cy="519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US" sz="4000" dirty="0"/>
              <a:t>High grade dysplastic epithelium / early cancer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4813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Resection</a:t>
            </a:r>
            <a:r>
              <a:rPr lang="nl-NL" dirty="0" smtClean="0"/>
              <a:t> specimen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4" descr="ra4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4"/>
          <a:stretch/>
        </p:blipFill>
        <p:spPr bwMode="auto">
          <a:xfrm>
            <a:off x="0" y="1556792"/>
            <a:ext cx="9144000" cy="472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512760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</TotalTime>
  <Words>588</Words>
  <Application>Microsoft Office PowerPoint</Application>
  <PresentationFormat>Diavoorstelling (4:3)</PresentationFormat>
  <Paragraphs>166</Paragraphs>
  <Slides>46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47" baseType="lpstr">
      <vt:lpstr>Kantoorthema</vt:lpstr>
      <vt:lpstr>Histopathology and handling of EMR specimens</vt:lpstr>
      <vt:lpstr>How it all started</vt:lpstr>
      <vt:lpstr>Definition of Barrett’s esophagus</vt:lpstr>
      <vt:lpstr>Squamous epithelium lining the esophagus </vt:lpstr>
      <vt:lpstr>Due to reflux, normal esophageal (squamous) epithelium is replaced by gastric mucosa (metaplasia) </vt:lpstr>
      <vt:lpstr>Non-dysplastic Barrett’s esophagus </vt:lpstr>
      <vt:lpstr>A small proportion of patients  with Barrett’s esophagus develop neoplastic changes </vt:lpstr>
      <vt:lpstr>High grade dysplastic epithelium / early cancer  </vt:lpstr>
      <vt:lpstr>Resection specimen</vt:lpstr>
      <vt:lpstr>Endoscopic treatment techniques</vt:lpstr>
      <vt:lpstr>PowerPoint-presentatie</vt:lpstr>
      <vt:lpstr>Usually non-marked specimen, photograph, mark basal resection margin </vt:lpstr>
      <vt:lpstr>Slices, each 2 to 3 mm</vt:lpstr>
      <vt:lpstr>2 (to 3) slices per casette 2 (to 3) sections per slice</vt:lpstr>
      <vt:lpstr>EMR specimen</vt:lpstr>
      <vt:lpstr>EMR specimen</vt:lpstr>
      <vt:lpstr>EMR specimen</vt:lpstr>
      <vt:lpstr>EMR specimen</vt:lpstr>
      <vt:lpstr>Resection specimen</vt:lpstr>
      <vt:lpstr>PowerPoint-presentatie</vt:lpstr>
      <vt:lpstr>Conclusion EMR</vt:lpstr>
      <vt:lpstr>Risk factors</vt:lpstr>
      <vt:lpstr>Risk factor: polypoid lesion with positive basal resection margin </vt:lpstr>
      <vt:lpstr>Risk factor: uncertain basal resection margin</vt:lpstr>
      <vt:lpstr>Risk factor:  basal resection margin, needle artefact </vt:lpstr>
      <vt:lpstr>Alternative methods</vt:lpstr>
      <vt:lpstr>Risk factor: Infiltration depth</vt:lpstr>
      <vt:lpstr>Classification of mucosal disease </vt:lpstr>
      <vt:lpstr>Risk factor: submucosal infiltration</vt:lpstr>
      <vt:lpstr>Risk factor: submucosal infiltration</vt:lpstr>
      <vt:lpstr>Desmin</vt:lpstr>
      <vt:lpstr>Submucosal infiltration depth is measured from (original) m. muc </vt:lpstr>
      <vt:lpstr>Risk factor: submucosal infiltration</vt:lpstr>
      <vt:lpstr>Pitfall of extensive esophageal gland involvement in squamous lesions</vt:lpstr>
      <vt:lpstr>Submucosal invasion</vt:lpstr>
      <vt:lpstr>Risk factor: poor differentiation</vt:lpstr>
      <vt:lpstr>Risk factor: Vaso invasive growth</vt:lpstr>
      <vt:lpstr>Vaso invasive growth</vt:lpstr>
      <vt:lpstr>Vaso invasive growth</vt:lpstr>
      <vt:lpstr>Vaso invasive growth mimic in squamous lesions</vt:lpstr>
      <vt:lpstr>Extension in esophageal duct  (CD-31 IHC)</vt:lpstr>
      <vt:lpstr>Risk factors</vt:lpstr>
      <vt:lpstr>Summary EMRs</vt:lpstr>
      <vt:lpstr>Summary EMRs</vt:lpstr>
      <vt:lpstr>Summary EMRs</vt:lpstr>
      <vt:lpstr>Conclusion</vt:lpstr>
    </vt:vector>
  </TitlesOfParts>
  <Company>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M.J. van der Wel</dc:creator>
  <cp:lastModifiedBy>A.J. de Groof</cp:lastModifiedBy>
  <cp:revision>22</cp:revision>
  <dcterms:created xsi:type="dcterms:W3CDTF">2017-10-19T11:52:22Z</dcterms:created>
  <dcterms:modified xsi:type="dcterms:W3CDTF">2017-10-23T14:10:25Z</dcterms:modified>
</cp:coreProperties>
</file>