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7" r:id="rId3"/>
    <p:sldId id="260" r:id="rId4"/>
    <p:sldId id="288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300" r:id="rId15"/>
    <p:sldId id="299" r:id="rId16"/>
    <p:sldId id="301" r:id="rId17"/>
    <p:sldId id="303" r:id="rId18"/>
    <p:sldId id="302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257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9943" autoAdjust="0"/>
  </p:normalViewPr>
  <p:slideViewPr>
    <p:cSldViewPr>
      <p:cViewPr>
        <p:scale>
          <a:sx n="86" d="100"/>
          <a:sy n="86" d="100"/>
        </p:scale>
        <p:origin x="-23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12B4E-81F7-4E03-BE91-2AEEBA9955F2}" type="datetimeFigureOut">
              <a:rPr lang="nl-NL" smtClean="0"/>
              <a:t>23-10-2017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C387A-5A9C-4D54-9E8C-04A16446EDA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630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smtClean="0">
                <a:latin typeface="Arial" charset="0"/>
              </a:rPr>
              <a:t>to come to this diagnosis usually these four features are analysed</a:t>
            </a:r>
          </a:p>
        </p:txBody>
      </p:sp>
      <p:sp>
        <p:nvSpPr>
          <p:cNvPr id="40964" name="Tijdelijke aanduiding voor dianumm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789DCCC-8141-4CDB-8136-F62A4D05A6EB}" type="slidenum">
              <a:rPr lang="nl-NL" altLang="nl-NL" smtClean="0"/>
              <a:pPr eaLnBrk="1" hangingPunct="1">
                <a:spcBef>
                  <a:spcPct val="0"/>
                </a:spcBef>
                <a:defRPr/>
              </a:pPr>
              <a:t>3</a:t>
            </a:fld>
            <a:endParaRPr lang="nl-NL" alt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751063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4340696"/>
            <a:ext cx="6400800" cy="12485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28151" r="25697" b="61136"/>
          <a:stretch/>
        </p:blipFill>
        <p:spPr bwMode="auto">
          <a:xfrm>
            <a:off x="0" y="1556792"/>
            <a:ext cx="9144000" cy="111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53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pic>
        <p:nvPicPr>
          <p:cNvPr id="8" name="Picture 2" descr="http://best-academia.eu/wp-content/themes/academia/images/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424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ü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el 1"/>
          <p:cNvSpPr txBox="1">
            <a:spLocks/>
          </p:cNvSpPr>
          <p:nvPr userDrawn="1"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10" name="Picture 2" descr="http://best-academia.eu/wp-content/themes/academia/images/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67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best-academia.eu/wp-content/themes/academia/images/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412776"/>
          </a:xfrm>
          <a:prstGeom prst="rect">
            <a:avLst/>
          </a:prstGeom>
          <a:solidFill>
            <a:srgbClr val="6EBDC8"/>
          </a:solidFill>
          <a:ln>
            <a:noFill/>
          </a:ln>
          <a:effectLst/>
          <a:extLst/>
        </p:spPr>
        <p:txBody>
          <a:bodyPr anchor="ctr"/>
          <a:lstStyle/>
          <a:p>
            <a:pPr algn="ctr"/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59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best-academia.eu/wp-content/themes/academia/images/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15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0" name="Titel 1"/>
          <p:cNvSpPr txBox="1">
            <a:spLocks/>
          </p:cNvSpPr>
          <p:nvPr userDrawn="1"/>
        </p:nvSpPr>
        <p:spPr>
          <a:xfrm>
            <a:off x="457200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pic>
        <p:nvPicPr>
          <p:cNvPr id="11" name="Picture 2" descr="http://best-academia.eu/wp-content/themes/academia/images/logo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21" y="6381328"/>
            <a:ext cx="9429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22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ü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wmf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dirty="0" err="1"/>
              <a:t>Interpretation</a:t>
            </a:r>
            <a:r>
              <a:rPr lang="nl-NL" altLang="nl-NL" dirty="0"/>
              <a:t> of </a:t>
            </a:r>
            <a:r>
              <a:rPr lang="nl-NL" altLang="nl-NL" dirty="0" err="1"/>
              <a:t>esophageal</a:t>
            </a:r>
            <a:r>
              <a:rPr lang="nl-NL" altLang="nl-NL" dirty="0"/>
              <a:t> biopsies </a:t>
            </a:r>
            <a:r>
              <a:rPr lang="nl-NL" altLang="nl-NL" dirty="0" err="1"/>
              <a:t>and</a:t>
            </a:r>
            <a:r>
              <a:rPr lang="nl-NL" altLang="nl-NL" dirty="0"/>
              <a:t> EMR </a:t>
            </a:r>
            <a:r>
              <a:rPr lang="nl-NL" altLang="nl-NL" dirty="0" err="1"/>
              <a:t>specimens</a:t>
            </a:r>
            <a:r>
              <a:rPr lang="nl-NL" altLang="nl-NL" dirty="0"/>
              <a:t/>
            </a:r>
            <a:br>
              <a:rPr lang="nl-NL" altLang="nl-NL" dirty="0"/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S.L. Meijer</a:t>
            </a:r>
          </a:p>
          <a:p>
            <a:r>
              <a:rPr lang="nl-NL" dirty="0" err="1"/>
              <a:t>Academic</a:t>
            </a:r>
            <a:r>
              <a:rPr lang="nl-NL" dirty="0"/>
              <a:t> </a:t>
            </a:r>
            <a:r>
              <a:rPr lang="nl-NL" dirty="0" err="1"/>
              <a:t>Medical</a:t>
            </a:r>
            <a:r>
              <a:rPr lang="nl-NL" dirty="0"/>
              <a:t> Center, Amsterdam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9792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Origin</a:t>
            </a:r>
            <a:r>
              <a:rPr lang="nl-NL" dirty="0" smtClean="0"/>
              <a:t> of </a:t>
            </a:r>
            <a:r>
              <a:rPr lang="nl-NL" dirty="0" err="1" smtClean="0"/>
              <a:t>Barrett’s</a:t>
            </a:r>
            <a:r>
              <a:rPr lang="nl-NL" dirty="0" smtClean="0"/>
              <a:t> </a:t>
            </a:r>
            <a:r>
              <a:rPr lang="nl-NL" dirty="0" err="1" smtClean="0"/>
              <a:t>esophagus</a:t>
            </a:r>
            <a:r>
              <a:rPr lang="nl-NL" dirty="0" smtClean="0"/>
              <a:t>?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Different </a:t>
            </a:r>
            <a:r>
              <a:rPr lang="nl-NL" dirty="0" err="1" smtClean="0"/>
              <a:t>theories</a:t>
            </a:r>
            <a:r>
              <a:rPr lang="nl-NL" dirty="0" smtClean="0"/>
              <a:t>:</a:t>
            </a:r>
          </a:p>
          <a:p>
            <a:pPr lvl="1"/>
            <a:r>
              <a:rPr lang="en-US" dirty="0"/>
              <a:t>Deriving from gastric epithelium / cardiac </a:t>
            </a:r>
            <a:r>
              <a:rPr lang="en-US" dirty="0" smtClean="0"/>
              <a:t>glands</a:t>
            </a:r>
          </a:p>
          <a:p>
            <a:pPr lvl="1"/>
            <a:r>
              <a:rPr lang="en-US" dirty="0"/>
              <a:t>Metaplasia of </a:t>
            </a:r>
            <a:r>
              <a:rPr lang="en-US" dirty="0" err="1"/>
              <a:t>oesophageal</a:t>
            </a:r>
            <a:r>
              <a:rPr lang="en-US" dirty="0"/>
              <a:t> stem </a:t>
            </a:r>
            <a:r>
              <a:rPr lang="en-US" dirty="0" smtClean="0"/>
              <a:t>cells</a:t>
            </a:r>
          </a:p>
          <a:p>
            <a:pPr lvl="1"/>
            <a:r>
              <a:rPr lang="en-US" dirty="0" smtClean="0"/>
              <a:t>Deriving </a:t>
            </a:r>
            <a:r>
              <a:rPr lang="en-US" dirty="0"/>
              <a:t>from bone marrow derived stem </a:t>
            </a:r>
            <a:r>
              <a:rPr lang="en-US" dirty="0" smtClean="0"/>
              <a:t>cells</a:t>
            </a:r>
          </a:p>
          <a:p>
            <a:pPr lvl="1"/>
            <a:r>
              <a:rPr lang="en-US" dirty="0"/>
              <a:t>Deriving from </a:t>
            </a:r>
            <a:r>
              <a:rPr lang="en-US" dirty="0" err="1"/>
              <a:t>oesophageal</a:t>
            </a:r>
            <a:r>
              <a:rPr lang="en-US" dirty="0"/>
              <a:t> glands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nl-NL" dirty="0" smtClean="0"/>
          </a:p>
          <a:p>
            <a:pPr lvl="1"/>
            <a:endParaRPr lang="nl-NL" dirty="0"/>
          </a:p>
        </p:txBody>
      </p:sp>
      <p:grpSp>
        <p:nvGrpSpPr>
          <p:cNvPr id="4" name="Groep 6"/>
          <p:cNvGrpSpPr>
            <a:grpSpLocks/>
          </p:cNvGrpSpPr>
          <p:nvPr/>
        </p:nvGrpSpPr>
        <p:grpSpPr bwMode="auto">
          <a:xfrm>
            <a:off x="1763688" y="4293096"/>
            <a:ext cx="4176464" cy="2448272"/>
            <a:chOff x="677395" y="405635"/>
            <a:chExt cx="5673941" cy="429577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5" t="8122" r="8414" b="5860"/>
            <a:stretch/>
          </p:blipFill>
          <p:spPr bwMode="auto">
            <a:xfrm>
              <a:off x="677395" y="405635"/>
              <a:ext cx="5673941" cy="4295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5"/>
            <p:cNvSpPr/>
            <p:nvPr/>
          </p:nvSpPr>
          <p:spPr>
            <a:xfrm>
              <a:off x="2628591" y="405635"/>
              <a:ext cx="3239614" cy="720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98547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smtClean="0"/>
              <a:t>? Diagnosis </a:t>
            </a:r>
            <a:r>
              <a:rPr lang="nl-NL" sz="3600" dirty="0" err="1" smtClean="0"/>
              <a:t>unclear</a:t>
            </a:r>
            <a:r>
              <a:rPr lang="nl-NL" sz="3600" dirty="0" smtClean="0"/>
              <a:t> – </a:t>
            </a:r>
            <a:r>
              <a:rPr lang="nl-NL" sz="3600" dirty="0" err="1" smtClean="0"/>
              <a:t>be</a:t>
            </a:r>
            <a:r>
              <a:rPr lang="nl-NL" sz="3600" dirty="0" smtClean="0"/>
              <a:t> extra </a:t>
            </a:r>
            <a:r>
              <a:rPr lang="nl-NL" sz="3600" dirty="0" err="1" smtClean="0"/>
              <a:t>careful</a:t>
            </a:r>
            <a:r>
              <a:rPr lang="nl-NL" sz="3600" dirty="0" smtClean="0"/>
              <a:t> at </a:t>
            </a:r>
            <a:r>
              <a:rPr lang="nl-NL" sz="3600" dirty="0" err="1" smtClean="0"/>
              <a:t>the</a:t>
            </a:r>
            <a:r>
              <a:rPr lang="nl-NL" sz="3600" dirty="0" smtClean="0"/>
              <a:t> squamo-</a:t>
            </a:r>
            <a:r>
              <a:rPr lang="nl-NL" sz="3600" dirty="0" err="1" smtClean="0"/>
              <a:t>columnar</a:t>
            </a:r>
            <a:r>
              <a:rPr lang="nl-NL" sz="3600" dirty="0" smtClean="0"/>
              <a:t> </a:t>
            </a:r>
            <a:r>
              <a:rPr lang="nl-NL" sz="3600" dirty="0" err="1" smtClean="0"/>
              <a:t>junction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17205" r="2616"/>
          <a:stretch/>
        </p:blipFill>
        <p:spPr bwMode="auto">
          <a:xfrm>
            <a:off x="467544" y="1628800"/>
            <a:ext cx="7554483" cy="497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123728" y="2204863"/>
            <a:ext cx="1080319" cy="576437"/>
          </a:xfrm>
          <a:prstGeom prst="line">
            <a:avLst/>
          </a:prstGeom>
          <a:noFill/>
          <a:ln w="28575">
            <a:solidFill>
              <a:srgbClr val="00B8B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6" name="Line 11"/>
          <p:cNvSpPr>
            <a:spLocks noChangeShapeType="1"/>
          </p:cNvSpPr>
          <p:nvPr/>
        </p:nvSpPr>
        <p:spPr bwMode="auto">
          <a:xfrm flipH="1" flipV="1">
            <a:off x="3204047" y="5294460"/>
            <a:ext cx="50006" cy="726828"/>
          </a:xfrm>
          <a:prstGeom prst="line">
            <a:avLst/>
          </a:prstGeom>
          <a:noFill/>
          <a:ln w="28575">
            <a:solidFill>
              <a:srgbClr val="00B8B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364088" y="1628800"/>
            <a:ext cx="2663329" cy="3313112"/>
          </a:xfrm>
          <a:prstGeom prst="rect">
            <a:avLst/>
          </a:prstGeom>
          <a:noFill/>
          <a:ln w="28575">
            <a:solidFill>
              <a:srgbClr val="00B8B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11560" y="1700808"/>
            <a:ext cx="2447925" cy="366713"/>
          </a:xfrm>
          <a:prstGeom prst="rect">
            <a:avLst/>
          </a:prstGeom>
          <a:solidFill>
            <a:srgbClr val="00B8BC"/>
          </a:solidFill>
          <a:ln w="9525">
            <a:solidFill>
              <a:srgbClr val="00B8B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 err="1">
                <a:solidFill>
                  <a:schemeClr val="bg1"/>
                </a:solidFill>
                <a:latin typeface="Arial" charset="0"/>
              </a:rPr>
              <a:t>Intestinal</a:t>
            </a:r>
            <a:r>
              <a:rPr lang="nl-NL" altLang="nl-NL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  <a:latin typeface="Arial" charset="0"/>
              </a:rPr>
              <a:t>metaplasia</a:t>
            </a:r>
            <a:endParaRPr lang="nl-NL" altLang="nl-NL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843560" y="6093296"/>
            <a:ext cx="1512416" cy="366713"/>
          </a:xfrm>
          <a:prstGeom prst="rect">
            <a:avLst/>
          </a:prstGeom>
          <a:solidFill>
            <a:srgbClr val="00B8BC"/>
          </a:solidFill>
          <a:ln w="9525">
            <a:solidFill>
              <a:srgbClr val="00B8B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 err="1">
                <a:solidFill>
                  <a:schemeClr val="bg1"/>
                </a:solidFill>
                <a:latin typeface="Arial" charset="0"/>
              </a:rPr>
              <a:t>Gastric</a:t>
            </a:r>
            <a:r>
              <a:rPr lang="nl-NL" altLang="nl-NL" sz="1800" dirty="0">
                <a:solidFill>
                  <a:schemeClr val="bg1"/>
                </a:solidFill>
                <a:latin typeface="Arial" charset="0"/>
              </a:rPr>
              <a:t> type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868144" y="5229200"/>
            <a:ext cx="2881312" cy="366713"/>
          </a:xfrm>
          <a:prstGeom prst="rect">
            <a:avLst/>
          </a:prstGeom>
          <a:solidFill>
            <a:srgbClr val="00B8BC"/>
          </a:solidFill>
          <a:ln w="9525">
            <a:solidFill>
              <a:srgbClr val="00B8BC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 err="1">
                <a:solidFill>
                  <a:schemeClr val="bg1"/>
                </a:solidFill>
                <a:latin typeface="Arial" charset="0"/>
              </a:rPr>
              <a:t>Squamocolumnar</a:t>
            </a:r>
            <a:r>
              <a:rPr lang="nl-NL" altLang="nl-NL" sz="18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  <a:latin typeface="Arial" charset="0"/>
              </a:rPr>
              <a:t>junction</a:t>
            </a:r>
            <a:endParaRPr lang="nl-NL" altLang="nl-NL" sz="18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841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nl-NL" sz="4000" dirty="0" err="1" smtClean="0"/>
              <a:t>Reactive</a:t>
            </a:r>
            <a:r>
              <a:rPr lang="nl-NL" sz="4000" dirty="0" smtClean="0"/>
              <a:t> epithelium – 1 </a:t>
            </a:r>
            <a:r>
              <a:rPr lang="nl-NL" sz="4000" dirty="0" err="1" smtClean="0"/>
              <a:t>to</a:t>
            </a:r>
            <a:r>
              <a:rPr lang="nl-NL" sz="4000" dirty="0" smtClean="0"/>
              <a:t> 2 </a:t>
            </a:r>
            <a:r>
              <a:rPr lang="nl-NL" sz="4000" dirty="0" err="1" smtClean="0"/>
              <a:t>layers</a:t>
            </a:r>
            <a:r>
              <a:rPr lang="nl-NL" sz="4000" dirty="0" smtClean="0"/>
              <a:t> of nuclei (‘4-story epithelium’) 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60913"/>
            <a:ext cx="6480894" cy="508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362376" y="2213215"/>
            <a:ext cx="1857696" cy="1934717"/>
          </a:xfrm>
          <a:prstGeom prst="rect">
            <a:avLst/>
          </a:prstGeom>
          <a:noFill/>
          <a:ln w="38100">
            <a:solidFill>
              <a:srgbClr val="00B8B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3089203" y="4761397"/>
            <a:ext cx="538940" cy="1547923"/>
          </a:xfrm>
          <a:prstGeom prst="line">
            <a:avLst/>
          </a:prstGeom>
          <a:noFill/>
          <a:ln w="38100">
            <a:solidFill>
              <a:srgbClr val="00B8B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7782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smtClean="0"/>
              <a:t>More </a:t>
            </a:r>
            <a:r>
              <a:rPr lang="nl-NL" sz="4000" dirty="0" err="1" smtClean="0"/>
              <a:t>examples</a:t>
            </a:r>
            <a:r>
              <a:rPr lang="nl-NL" sz="4000" dirty="0" smtClean="0"/>
              <a:t> of 4-story epithelium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7" descr="G:\RFA foto's\T13-60625HE.tif"/>
          <p:cNvPicPr>
            <a:picLocks noChangeAspect="1" noChangeArrowheads="1"/>
          </p:cNvPicPr>
          <p:nvPr/>
        </p:nvPicPr>
        <p:blipFill rotWithShape="1"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 r="18556"/>
          <a:stretch/>
        </p:blipFill>
        <p:spPr bwMode="auto">
          <a:xfrm>
            <a:off x="503634" y="1556792"/>
            <a:ext cx="75247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al 4"/>
          <p:cNvSpPr/>
          <p:nvPr/>
        </p:nvSpPr>
        <p:spPr>
          <a:xfrm>
            <a:off x="2483247" y="3904705"/>
            <a:ext cx="2736850" cy="2736850"/>
          </a:xfrm>
          <a:prstGeom prst="ellipse">
            <a:avLst/>
          </a:prstGeom>
          <a:noFill/>
          <a:ln>
            <a:solidFill>
              <a:srgbClr val="00B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1187847" y="2464842"/>
            <a:ext cx="2735262" cy="2735263"/>
          </a:xfrm>
          <a:prstGeom prst="ellipse">
            <a:avLst/>
          </a:prstGeom>
          <a:noFill/>
          <a:ln>
            <a:solidFill>
              <a:srgbClr val="00B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568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 smtClean="0"/>
              <a:t>More </a:t>
            </a:r>
            <a:r>
              <a:rPr lang="nl-NL" sz="4000" dirty="0" err="1" smtClean="0"/>
              <a:t>examples</a:t>
            </a:r>
            <a:r>
              <a:rPr lang="nl-NL" sz="4000" dirty="0" smtClean="0"/>
              <a:t> of 4-story epithelium</a:t>
            </a:r>
            <a:endParaRPr lang="nl-NL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5" descr="G:\RFA foto's\T13-60625HEdet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44" r="13093"/>
          <a:stretch/>
        </p:blipFill>
        <p:spPr bwMode="auto">
          <a:xfrm>
            <a:off x="470416" y="1772816"/>
            <a:ext cx="7559159" cy="471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al 4"/>
          <p:cNvSpPr/>
          <p:nvPr/>
        </p:nvSpPr>
        <p:spPr>
          <a:xfrm>
            <a:off x="433043" y="3461396"/>
            <a:ext cx="2483195" cy="2487884"/>
          </a:xfrm>
          <a:prstGeom prst="ellipse">
            <a:avLst/>
          </a:prstGeom>
          <a:noFill/>
          <a:ln>
            <a:solidFill>
              <a:srgbClr val="00B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5041555" y="1742276"/>
            <a:ext cx="2483195" cy="2486441"/>
          </a:xfrm>
          <a:prstGeom prst="ellipse">
            <a:avLst/>
          </a:prstGeom>
          <a:noFill/>
          <a:ln>
            <a:solidFill>
              <a:srgbClr val="00B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8826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Basal </a:t>
            </a:r>
            <a:r>
              <a:rPr lang="nl-NL" dirty="0" err="1" smtClean="0"/>
              <a:t>cell</a:t>
            </a:r>
            <a:r>
              <a:rPr lang="nl-NL" dirty="0" smtClean="0"/>
              <a:t> </a:t>
            </a:r>
            <a:r>
              <a:rPr lang="nl-NL" dirty="0" err="1" smtClean="0"/>
              <a:t>hyperplasia</a:t>
            </a:r>
            <a:r>
              <a:rPr lang="nl-NL" dirty="0" smtClean="0"/>
              <a:t> (p63 IHC)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6" descr="G:\RFA foto's\T13-60625 p6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732240" cy="499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784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Inflammation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Image_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755482" cy="501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al 4"/>
          <p:cNvSpPr/>
          <p:nvPr/>
        </p:nvSpPr>
        <p:spPr>
          <a:xfrm>
            <a:off x="6075147" y="1916832"/>
            <a:ext cx="1867959" cy="1534073"/>
          </a:xfrm>
          <a:prstGeom prst="ellipse">
            <a:avLst/>
          </a:prstGeom>
          <a:noFill/>
          <a:ln>
            <a:solidFill>
              <a:srgbClr val="00B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2771800" y="2408014"/>
            <a:ext cx="2088431" cy="1944663"/>
          </a:xfrm>
          <a:prstGeom prst="ellipse">
            <a:avLst/>
          </a:prstGeom>
          <a:noFill/>
          <a:ln>
            <a:solidFill>
              <a:srgbClr val="00B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1907704" y="3722173"/>
            <a:ext cx="769230" cy="1074979"/>
          </a:xfrm>
          <a:prstGeom prst="straightConnector1">
            <a:avLst/>
          </a:prstGeom>
          <a:ln w="38100">
            <a:solidFill>
              <a:srgbClr val="00B8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594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err="1" smtClean="0"/>
              <a:t>Indefinite</a:t>
            </a:r>
            <a:r>
              <a:rPr lang="nl-NL" sz="3600" dirty="0" smtClean="0"/>
              <a:t> </a:t>
            </a:r>
            <a:r>
              <a:rPr lang="nl-NL" sz="3600" dirty="0" err="1" smtClean="0"/>
              <a:t>for</a:t>
            </a:r>
            <a:r>
              <a:rPr lang="nl-NL" sz="3600" dirty="0" smtClean="0"/>
              <a:t> </a:t>
            </a:r>
            <a:r>
              <a:rPr lang="nl-NL" sz="3600" dirty="0" err="1" smtClean="0"/>
              <a:t>dysplasia</a:t>
            </a:r>
            <a:r>
              <a:rPr lang="nl-NL" sz="3600" dirty="0" smtClean="0"/>
              <a:t>? </a:t>
            </a:r>
            <a:r>
              <a:rPr lang="nl-NL" sz="3600" dirty="0" err="1" smtClean="0"/>
              <a:t>Probably</a:t>
            </a:r>
            <a:r>
              <a:rPr lang="nl-NL" sz="3600" dirty="0" smtClean="0"/>
              <a:t> </a:t>
            </a:r>
            <a:r>
              <a:rPr lang="nl-NL" sz="3600" dirty="0" err="1" smtClean="0"/>
              <a:t>reactive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Image_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755482" cy="501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age_12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5" r="17642"/>
          <a:stretch/>
        </p:blipFill>
        <p:spPr bwMode="auto">
          <a:xfrm>
            <a:off x="0" y="4135989"/>
            <a:ext cx="3171825" cy="272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4141788"/>
            <a:ext cx="936625" cy="366712"/>
          </a:xfrm>
          <a:prstGeom prst="rect">
            <a:avLst/>
          </a:prstGeom>
          <a:solidFill>
            <a:srgbClr val="00B8BC"/>
          </a:solidFill>
          <a:ln>
            <a:solidFill>
              <a:srgbClr val="00B8BC"/>
            </a:solidFill>
          </a:ln>
          <a:effec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800" dirty="0">
                <a:solidFill>
                  <a:schemeClr val="bg1"/>
                </a:solidFill>
                <a:latin typeface="Arial" charset="0"/>
              </a:rPr>
              <a:t>p53</a:t>
            </a:r>
          </a:p>
        </p:txBody>
      </p:sp>
    </p:spTree>
    <p:extLst>
      <p:ext uri="{BB962C8B-B14F-4D97-AF65-F5344CB8AC3E}">
        <p14:creationId xmlns:p14="http://schemas.microsoft.com/office/powerpoint/2010/main" val="3509505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Indefinite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dysplasia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Atypia with inflammation</a:t>
            </a:r>
          </a:p>
          <a:p>
            <a:r>
              <a:rPr lang="en-US" dirty="0" smtClean="0"/>
              <a:t>Reactive </a:t>
            </a:r>
            <a:r>
              <a:rPr lang="en-US" dirty="0"/>
              <a:t>versus </a:t>
            </a:r>
            <a:r>
              <a:rPr lang="en-US" dirty="0" smtClean="0"/>
              <a:t>low-grade dysplasia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Atypia </a:t>
            </a:r>
            <a:r>
              <a:rPr lang="en-US" dirty="0"/>
              <a:t>with ulcer</a:t>
            </a:r>
          </a:p>
          <a:p>
            <a:r>
              <a:rPr lang="en-US" dirty="0" smtClean="0"/>
              <a:t>Reactive </a:t>
            </a:r>
            <a:r>
              <a:rPr lang="en-US" dirty="0"/>
              <a:t>versus </a:t>
            </a:r>
            <a:r>
              <a:rPr lang="en-US" dirty="0" smtClean="0"/>
              <a:t>high-grade dysplasia</a:t>
            </a:r>
            <a:endParaRPr lang="en-US" dirty="0"/>
          </a:p>
          <a:p>
            <a:endParaRPr lang="nl-NL" dirty="0"/>
          </a:p>
        </p:txBody>
      </p:sp>
      <p:pic>
        <p:nvPicPr>
          <p:cNvPr id="4" name="Picture 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948" y="1484784"/>
            <a:ext cx="2012540" cy="235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42" y="3572271"/>
            <a:ext cx="2308390" cy="17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769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Indefinite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dysplasia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Other</a:t>
            </a:r>
            <a:r>
              <a:rPr lang="nl-NL" dirty="0" smtClean="0"/>
              <a:t> </a:t>
            </a:r>
            <a:r>
              <a:rPr lang="nl-NL" dirty="0" err="1" smtClean="0"/>
              <a:t>reasons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a diagnosis of </a:t>
            </a:r>
            <a:r>
              <a:rPr lang="nl-NL" dirty="0" err="1" smtClean="0"/>
              <a:t>indefinite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dysplasia</a:t>
            </a:r>
            <a:r>
              <a:rPr lang="nl-NL" dirty="0" smtClean="0"/>
              <a:t>:</a:t>
            </a:r>
          </a:p>
          <a:p>
            <a:pPr lvl="1"/>
            <a:r>
              <a:rPr lang="en-US" dirty="0"/>
              <a:t>Technical issues with </a:t>
            </a:r>
            <a:r>
              <a:rPr lang="en-US" dirty="0" smtClean="0"/>
              <a:t>biopsy</a:t>
            </a:r>
          </a:p>
          <a:p>
            <a:pPr lvl="2"/>
            <a:r>
              <a:rPr lang="en-US" dirty="0" smtClean="0"/>
              <a:t>fixation artefact</a:t>
            </a:r>
          </a:p>
          <a:p>
            <a:pPr lvl="2"/>
            <a:r>
              <a:rPr lang="en-US" dirty="0" smtClean="0"/>
              <a:t>cutting out</a:t>
            </a:r>
          </a:p>
          <a:p>
            <a:pPr lvl="2"/>
            <a:r>
              <a:rPr lang="en-US" dirty="0" smtClean="0"/>
              <a:t>surface </a:t>
            </a:r>
            <a:r>
              <a:rPr lang="en-US" dirty="0"/>
              <a:t>not </a:t>
            </a:r>
            <a:r>
              <a:rPr lang="en-US" dirty="0" smtClean="0"/>
              <a:t>visible</a:t>
            </a:r>
          </a:p>
          <a:p>
            <a:pPr lvl="2"/>
            <a:r>
              <a:rPr lang="en-US" dirty="0" smtClean="0"/>
              <a:t>poor </a:t>
            </a:r>
            <a:r>
              <a:rPr lang="en-US" dirty="0"/>
              <a:t>orientation</a:t>
            </a:r>
          </a:p>
          <a:p>
            <a:pPr lvl="1"/>
            <a:endParaRPr lang="nl-NL" dirty="0"/>
          </a:p>
        </p:txBody>
      </p:sp>
      <p:pic>
        <p:nvPicPr>
          <p:cNvPr id="4" name="Picture 7" descr="Indefinite - surface missing ps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4"/>
          <a:stretch/>
        </p:blipFill>
        <p:spPr bwMode="auto">
          <a:xfrm>
            <a:off x="5292080" y="3053358"/>
            <a:ext cx="3721546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127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Goal: pathology report with one of the defined Vienna categories for neoplasia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nl-NL" dirty="0"/>
              <a:t>Negative</a:t>
            </a:r>
          </a:p>
          <a:p>
            <a:r>
              <a:rPr lang="en-US" altLang="nl-NL" dirty="0"/>
              <a:t>Low-grade dysplasia</a:t>
            </a:r>
          </a:p>
          <a:p>
            <a:r>
              <a:rPr lang="en-US" altLang="nl-NL" dirty="0"/>
              <a:t>High-grade dysplasia</a:t>
            </a:r>
          </a:p>
          <a:p>
            <a:r>
              <a:rPr lang="en-US" altLang="nl-NL" dirty="0"/>
              <a:t>Carcinoma</a:t>
            </a:r>
          </a:p>
          <a:p>
            <a:endParaRPr lang="en-US" altLang="nl-NL" dirty="0"/>
          </a:p>
          <a:p>
            <a:r>
              <a:rPr lang="en-US" altLang="nl-NL" dirty="0"/>
              <a:t>Indefinite for dysplasia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1876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Low-</a:t>
            </a:r>
            <a:r>
              <a:rPr lang="nl-NL" dirty="0" err="1" smtClean="0"/>
              <a:t>grade</a:t>
            </a:r>
            <a:r>
              <a:rPr lang="nl-NL" dirty="0" smtClean="0"/>
              <a:t> </a:t>
            </a:r>
            <a:r>
              <a:rPr lang="nl-NL" dirty="0" err="1" smtClean="0"/>
              <a:t>dysplasia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err="1"/>
              <a:t>Maturation</a:t>
            </a:r>
            <a:endParaRPr lang="nl-NL" dirty="0"/>
          </a:p>
          <a:p>
            <a:r>
              <a:rPr lang="nl-NL" dirty="0" err="1"/>
              <a:t>Mitotic</a:t>
            </a:r>
            <a:r>
              <a:rPr lang="nl-NL" dirty="0"/>
              <a:t> index</a:t>
            </a:r>
          </a:p>
          <a:p>
            <a:r>
              <a:rPr lang="nl-NL" dirty="0" err="1"/>
              <a:t>Pseudostratification</a:t>
            </a:r>
            <a:endParaRPr lang="nl-NL" dirty="0"/>
          </a:p>
          <a:p>
            <a:r>
              <a:rPr lang="nl-NL" dirty="0" err="1"/>
              <a:t>Nuclear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cytoplasmic</a:t>
            </a:r>
            <a:r>
              <a:rPr lang="nl-NL" dirty="0"/>
              <a:t> ratio</a:t>
            </a:r>
          </a:p>
          <a:p>
            <a:r>
              <a:rPr lang="nl-NL" dirty="0" err="1"/>
              <a:t>Hyperchromatism</a:t>
            </a:r>
            <a:endParaRPr lang="nl-NL" dirty="0"/>
          </a:p>
          <a:p>
            <a:r>
              <a:rPr lang="nl-NL" dirty="0" err="1"/>
              <a:t>Maintained</a:t>
            </a:r>
            <a:r>
              <a:rPr lang="nl-NL" dirty="0"/>
              <a:t> </a:t>
            </a:r>
            <a:r>
              <a:rPr lang="nl-NL" dirty="0" err="1"/>
              <a:t>architecture</a:t>
            </a:r>
            <a:endParaRPr lang="nl-NL" dirty="0"/>
          </a:p>
          <a:p>
            <a:endParaRPr lang="nl-NL" dirty="0"/>
          </a:p>
          <a:p>
            <a:r>
              <a:rPr lang="nl-NL" dirty="0"/>
              <a:t>Sharp </a:t>
            </a:r>
            <a:r>
              <a:rPr lang="nl-NL" dirty="0" err="1"/>
              <a:t>demarcation</a:t>
            </a:r>
            <a:r>
              <a:rPr lang="nl-NL" dirty="0"/>
              <a:t> / clonality </a:t>
            </a:r>
            <a:r>
              <a:rPr lang="nl-NL" dirty="0" err="1"/>
              <a:t>vs</a:t>
            </a:r>
            <a:r>
              <a:rPr lang="nl-NL" dirty="0"/>
              <a:t> </a:t>
            </a:r>
            <a:r>
              <a:rPr lang="nl-NL" dirty="0" err="1"/>
              <a:t>gradual</a:t>
            </a:r>
            <a:r>
              <a:rPr lang="nl-NL" dirty="0"/>
              <a:t> changes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046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Example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Image_12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4"/>
          <a:stretch/>
        </p:blipFill>
        <p:spPr bwMode="auto">
          <a:xfrm>
            <a:off x="827584" y="1600154"/>
            <a:ext cx="7145362" cy="506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384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‘Clonality’ in low-</a:t>
            </a:r>
            <a:r>
              <a:rPr lang="nl-NL" dirty="0" err="1" smtClean="0"/>
              <a:t>grade</a:t>
            </a:r>
            <a:r>
              <a:rPr lang="nl-NL" dirty="0" smtClean="0"/>
              <a:t> </a:t>
            </a:r>
            <a:r>
              <a:rPr lang="nl-NL" dirty="0" err="1" smtClean="0"/>
              <a:t>dysplasia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2" descr="Image_12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8"/>
          <a:stretch/>
        </p:blipFill>
        <p:spPr bwMode="auto">
          <a:xfrm>
            <a:off x="621854" y="1556791"/>
            <a:ext cx="3734122" cy="523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_11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"/>
          <a:stretch/>
        </p:blipFill>
        <p:spPr bwMode="auto">
          <a:xfrm>
            <a:off x="4440859" y="1556791"/>
            <a:ext cx="3587525" cy="25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age_11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"/>
          <a:stretch/>
        </p:blipFill>
        <p:spPr bwMode="auto">
          <a:xfrm>
            <a:off x="4403565" y="4221088"/>
            <a:ext cx="3624819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met pijl 7"/>
          <p:cNvCxnSpPr/>
          <p:nvPr/>
        </p:nvCxnSpPr>
        <p:spPr>
          <a:xfrm flipH="1">
            <a:off x="2554759" y="1916832"/>
            <a:ext cx="73025" cy="576262"/>
          </a:xfrm>
          <a:prstGeom prst="straightConnector1">
            <a:avLst/>
          </a:prstGeom>
          <a:ln w="28575">
            <a:solidFill>
              <a:srgbClr val="00B8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H="1">
            <a:off x="3706689" y="1439937"/>
            <a:ext cx="73025" cy="576263"/>
          </a:xfrm>
          <a:prstGeom prst="straightConnector1">
            <a:avLst/>
          </a:prstGeom>
          <a:ln w="28575">
            <a:solidFill>
              <a:srgbClr val="00B8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533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Ancillary</a:t>
            </a:r>
            <a:r>
              <a:rPr lang="nl-NL" dirty="0" smtClean="0"/>
              <a:t> studies – p53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Significant staining pattern</a:t>
            </a:r>
          </a:p>
          <a:p>
            <a:pPr lvl="1"/>
            <a:r>
              <a:rPr lang="en-US" dirty="0" smtClean="0"/>
              <a:t>Overexpression (brown color)</a:t>
            </a:r>
            <a:endParaRPr lang="en-US" dirty="0"/>
          </a:p>
          <a:p>
            <a:pPr lvl="1"/>
            <a:r>
              <a:rPr lang="en-US" dirty="0"/>
              <a:t>Absent staining </a:t>
            </a:r>
            <a:r>
              <a:rPr lang="en-US" dirty="0" smtClean="0"/>
              <a:t>pattern (‘null’)</a:t>
            </a:r>
            <a:endParaRPr lang="en-US" dirty="0"/>
          </a:p>
          <a:p>
            <a:endParaRPr lang="en-US" dirty="0"/>
          </a:p>
          <a:p>
            <a:r>
              <a:rPr lang="en-US" dirty="0"/>
              <a:t>Significant p53 staining in area of interest correlates with likely disease progression</a:t>
            </a:r>
          </a:p>
          <a:p>
            <a:endParaRPr lang="en-US" dirty="0"/>
          </a:p>
          <a:p>
            <a:r>
              <a:rPr lang="en-US" dirty="0"/>
              <a:t>Improves interobserver </a:t>
            </a:r>
            <a:r>
              <a:rPr lang="en-US" dirty="0" smtClean="0"/>
              <a:t>variability</a:t>
            </a:r>
            <a:endParaRPr lang="en-US" dirty="0"/>
          </a:p>
        </p:txBody>
      </p:sp>
      <p:pic>
        <p:nvPicPr>
          <p:cNvPr id="4" name="Picture 8" descr="ps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51" y="1605458"/>
            <a:ext cx="2016125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age_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23558"/>
            <a:ext cx="3024758" cy="224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Rechte verbindingslijn met pijl 5"/>
          <p:cNvCxnSpPr/>
          <p:nvPr/>
        </p:nvCxnSpPr>
        <p:spPr>
          <a:xfrm flipH="1" flipV="1">
            <a:off x="6948264" y="5157192"/>
            <a:ext cx="281633" cy="605192"/>
          </a:xfrm>
          <a:prstGeom prst="straightConnector1">
            <a:avLst/>
          </a:prstGeom>
          <a:ln w="28575">
            <a:solidFill>
              <a:srgbClr val="00B8B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907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smtClean="0"/>
              <a:t>High-</a:t>
            </a:r>
            <a:r>
              <a:rPr lang="nl-NL" sz="3600" dirty="0" err="1" smtClean="0"/>
              <a:t>grade</a:t>
            </a:r>
            <a:r>
              <a:rPr lang="nl-NL" sz="3600" dirty="0" smtClean="0"/>
              <a:t> </a:t>
            </a:r>
            <a:r>
              <a:rPr lang="nl-NL" sz="3600" dirty="0" err="1" smtClean="0"/>
              <a:t>dysplasia</a:t>
            </a:r>
            <a:r>
              <a:rPr lang="nl-NL" sz="3600" dirty="0" smtClean="0"/>
              <a:t>: </a:t>
            </a:r>
            <a:br>
              <a:rPr lang="nl-NL" sz="3600" dirty="0" smtClean="0"/>
            </a:br>
            <a:r>
              <a:rPr lang="nl-NL" sz="3600" dirty="0" err="1" smtClean="0"/>
              <a:t>adenomatous</a:t>
            </a:r>
            <a:r>
              <a:rPr lang="nl-NL" sz="3600" dirty="0" smtClean="0"/>
              <a:t> (L) or small-</a:t>
            </a:r>
            <a:r>
              <a:rPr lang="nl-NL" sz="3600" dirty="0" err="1" smtClean="0"/>
              <a:t>cell</a:t>
            </a:r>
            <a:r>
              <a:rPr lang="nl-NL" sz="3600" dirty="0" smtClean="0"/>
              <a:t> type (R)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NL" dirty="0" err="1" smtClean="0"/>
              <a:t>mall-cell</a:t>
            </a:r>
            <a:r>
              <a:rPr lang="nl-NL" dirty="0" smtClean="0"/>
              <a:t> type</a:t>
            </a:r>
            <a:endParaRPr lang="nl-NL" dirty="0"/>
          </a:p>
        </p:txBody>
      </p:sp>
      <p:pic>
        <p:nvPicPr>
          <p:cNvPr id="4" name="Picture 8" descr="px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98613"/>
            <a:ext cx="3313113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s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38625"/>
            <a:ext cx="33131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s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265" y="1557338"/>
            <a:ext cx="27971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5" t="27313" b="40256"/>
          <a:stretch>
            <a:fillRect/>
          </a:stretch>
        </p:blipFill>
        <p:spPr bwMode="auto">
          <a:xfrm>
            <a:off x="4404708" y="4255970"/>
            <a:ext cx="2831588" cy="246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80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 smtClean="0"/>
              <a:t>Intra- </a:t>
            </a:r>
            <a:r>
              <a:rPr lang="nl-NL" sz="3600" dirty="0" err="1"/>
              <a:t>and</a:t>
            </a:r>
            <a:r>
              <a:rPr lang="nl-NL" sz="3600" dirty="0"/>
              <a:t> </a:t>
            </a:r>
            <a:r>
              <a:rPr lang="nl-NL" sz="3600" dirty="0" err="1" smtClean="0"/>
              <a:t>inter-observer</a:t>
            </a:r>
            <a:r>
              <a:rPr lang="nl-NL" sz="3600" dirty="0" smtClean="0"/>
              <a:t> </a:t>
            </a:r>
            <a:r>
              <a:rPr lang="nl-NL" sz="3600" dirty="0" err="1"/>
              <a:t>variability</a:t>
            </a:r>
            <a:r>
              <a:rPr lang="nl-NL" sz="3600" dirty="0"/>
              <a:t> in diagnosis </a:t>
            </a:r>
            <a:r>
              <a:rPr lang="nl-NL" sz="3600" dirty="0" smtClean="0"/>
              <a:t>low-</a:t>
            </a:r>
            <a:r>
              <a:rPr lang="nl-NL" sz="3600" dirty="0" err="1" smtClean="0"/>
              <a:t>grade</a:t>
            </a:r>
            <a:r>
              <a:rPr lang="nl-NL" sz="3600" dirty="0" smtClean="0"/>
              <a:t> </a:t>
            </a:r>
            <a:r>
              <a:rPr lang="nl-NL" sz="3600" dirty="0" err="1" smtClean="0"/>
              <a:t>dysplasia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/>
              <a:t>Negative</a:t>
            </a:r>
            <a:r>
              <a:rPr lang="nl-NL" dirty="0"/>
              <a:t> versus </a:t>
            </a:r>
            <a:r>
              <a:rPr lang="nl-NL" dirty="0" err="1"/>
              <a:t>indefinite</a:t>
            </a:r>
            <a:r>
              <a:rPr lang="nl-NL" dirty="0"/>
              <a:t> versus low </a:t>
            </a:r>
            <a:r>
              <a:rPr lang="nl-NL" dirty="0" err="1" smtClean="0"/>
              <a:t>grade</a:t>
            </a:r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  <a:p>
            <a:r>
              <a:rPr lang="en-US" dirty="0"/>
              <a:t>Consider second opinion, greater the consensus, greater the risk of progression</a:t>
            </a:r>
          </a:p>
          <a:p>
            <a:endParaRPr lang="nl-NL" dirty="0"/>
          </a:p>
        </p:txBody>
      </p:sp>
      <p:pic>
        <p:nvPicPr>
          <p:cNvPr id="4" name="Picture 8" descr="pseudostratified, not dysplastic 40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5" y="2262361"/>
            <a:ext cx="31877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w grade to compare with pseudostratified 40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80" y="2262361"/>
            <a:ext cx="21971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ps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317" y="2262361"/>
            <a:ext cx="30702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9388" y="6105490"/>
            <a:ext cx="77769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nl-NL" sz="1800" dirty="0" smtClean="0">
                <a:solidFill>
                  <a:schemeClr val="tx1"/>
                </a:solidFill>
                <a:latin typeface="Arial" charset="0"/>
              </a:rPr>
              <a:t>Montgomery </a:t>
            </a:r>
            <a:r>
              <a:rPr lang="en-GB" altLang="nl-NL" sz="1800" dirty="0">
                <a:solidFill>
                  <a:schemeClr val="tx1"/>
                </a:solidFill>
                <a:latin typeface="Arial" charset="0"/>
              </a:rPr>
              <a:t>E et al. Human </a:t>
            </a:r>
            <a:r>
              <a:rPr lang="en-GB" altLang="nl-NL" sz="1800" dirty="0" err="1">
                <a:solidFill>
                  <a:schemeClr val="tx1"/>
                </a:solidFill>
                <a:latin typeface="Arial" charset="0"/>
              </a:rPr>
              <a:t>Pathol</a:t>
            </a:r>
            <a:r>
              <a:rPr lang="en-GB" altLang="nl-NL" sz="1800" dirty="0">
                <a:solidFill>
                  <a:schemeClr val="tx1"/>
                </a:solidFill>
                <a:latin typeface="Arial" charset="0"/>
              </a:rPr>
              <a:t> 2001;32: 368-78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nl-NL" sz="1800" dirty="0">
                <a:solidFill>
                  <a:schemeClr val="tx1"/>
                </a:solidFill>
                <a:latin typeface="Arial" charset="0"/>
              </a:rPr>
              <a:t>Kaye PV et al.   Histopathology </a:t>
            </a:r>
            <a:r>
              <a:rPr lang="en-GB" altLang="nl-NL" sz="1800" dirty="0" smtClean="0">
                <a:solidFill>
                  <a:schemeClr val="tx1"/>
                </a:solidFill>
                <a:latin typeface="Arial" charset="0"/>
              </a:rPr>
              <a:t>2009;54:699-712</a:t>
            </a:r>
            <a:endParaRPr lang="en-GB" altLang="nl-NL" sz="18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57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High-</a:t>
            </a:r>
            <a:r>
              <a:rPr lang="nl-NL" dirty="0" err="1" smtClean="0"/>
              <a:t>grade</a:t>
            </a:r>
            <a:r>
              <a:rPr lang="nl-NL" dirty="0" smtClean="0"/>
              <a:t> </a:t>
            </a:r>
            <a:r>
              <a:rPr lang="nl-NL" dirty="0" err="1" smtClean="0"/>
              <a:t>dysplasia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339472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Irregular branching glands</a:t>
            </a:r>
          </a:p>
          <a:p>
            <a:r>
              <a:rPr lang="en-US" sz="2800" dirty="0"/>
              <a:t>Expansion up to surface</a:t>
            </a:r>
          </a:p>
          <a:p>
            <a:r>
              <a:rPr lang="en-US" sz="2800" dirty="0"/>
              <a:t>Loss of epithelial maturation</a:t>
            </a:r>
          </a:p>
          <a:p>
            <a:r>
              <a:rPr lang="en-US" sz="2800" dirty="0"/>
              <a:t>Enlarged nuclei</a:t>
            </a:r>
          </a:p>
          <a:p>
            <a:r>
              <a:rPr lang="en-US" sz="2800" dirty="0"/>
              <a:t>Hyperchromatic nuclei</a:t>
            </a:r>
          </a:p>
          <a:p>
            <a:r>
              <a:rPr lang="en-US" sz="2800" dirty="0"/>
              <a:t>Nucleoli</a:t>
            </a:r>
          </a:p>
          <a:p>
            <a:endParaRPr lang="nl-NL" sz="2800" dirty="0"/>
          </a:p>
        </p:txBody>
      </p:sp>
      <p:pic>
        <p:nvPicPr>
          <p:cNvPr id="4" name="Picture 6" descr="2-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1700808"/>
            <a:ext cx="5256584" cy="416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461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Basal crypt </a:t>
            </a:r>
            <a:r>
              <a:rPr lang="nl-NL" dirty="0" err="1" smtClean="0"/>
              <a:t>dysplasia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/>
          <a:lstStyle/>
          <a:p>
            <a:r>
              <a:rPr lang="en-US" dirty="0"/>
              <a:t>Dysplasia in deep glands, not reaching </a:t>
            </a:r>
            <a:r>
              <a:rPr lang="en-US" dirty="0" smtClean="0"/>
              <a:t>surface</a:t>
            </a:r>
            <a:endParaRPr lang="en-US" dirty="0"/>
          </a:p>
          <a:p>
            <a:r>
              <a:rPr lang="en-US" dirty="0"/>
              <a:t>Grade</a:t>
            </a:r>
            <a:r>
              <a:rPr lang="en-US" dirty="0" smtClean="0"/>
              <a:t>?</a:t>
            </a:r>
            <a:endParaRPr lang="en-US" dirty="0"/>
          </a:p>
          <a:p>
            <a:r>
              <a:rPr lang="en-US" dirty="0"/>
              <a:t>Usually managed as </a:t>
            </a:r>
            <a:r>
              <a:rPr lang="en-US" dirty="0" smtClean="0"/>
              <a:t>low-grade </a:t>
            </a:r>
            <a:r>
              <a:rPr lang="en-US" dirty="0"/>
              <a:t>dysplasia</a:t>
            </a:r>
          </a:p>
          <a:p>
            <a:endParaRPr lang="nl-NL" dirty="0"/>
          </a:p>
        </p:txBody>
      </p:sp>
      <p:pic>
        <p:nvPicPr>
          <p:cNvPr id="4" name="Picture 6" descr="ps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380" y="1628775"/>
            <a:ext cx="32131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204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Example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Picture 8" descr="snapshot2013-05-30-13-34-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29" y="1556792"/>
            <a:ext cx="287606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snapshot2013-05-30-13-35-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316" y="1556792"/>
            <a:ext cx="2876060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11"/>
          <p:cNvSpPr>
            <a:spLocks noChangeArrowheads="1"/>
          </p:cNvSpPr>
          <p:nvPr/>
        </p:nvSpPr>
        <p:spPr bwMode="auto">
          <a:xfrm>
            <a:off x="2411760" y="3068960"/>
            <a:ext cx="1319047" cy="1296144"/>
          </a:xfrm>
          <a:prstGeom prst="ellipse">
            <a:avLst/>
          </a:prstGeom>
          <a:noFill/>
          <a:ln w="28575">
            <a:solidFill>
              <a:srgbClr val="00B8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Oval 12"/>
          <p:cNvSpPr>
            <a:spLocks noChangeArrowheads="1"/>
          </p:cNvSpPr>
          <p:nvPr/>
        </p:nvSpPr>
        <p:spPr bwMode="auto">
          <a:xfrm>
            <a:off x="5890510" y="2636714"/>
            <a:ext cx="1607079" cy="1656382"/>
          </a:xfrm>
          <a:prstGeom prst="ellipse">
            <a:avLst/>
          </a:prstGeom>
          <a:noFill/>
          <a:ln w="28575">
            <a:solidFill>
              <a:srgbClr val="00B8B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406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Conclusion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altLang="nl-NL" dirty="0"/>
              <a:t>Morphology is the gold standard but dysplasia diagnosis remains problematic</a:t>
            </a:r>
          </a:p>
          <a:p>
            <a:pPr lvl="1">
              <a:defRPr/>
            </a:pPr>
            <a:r>
              <a:rPr lang="en-GB" altLang="nl-NL" sz="2400" dirty="0"/>
              <a:t>Inflammation and regeneration</a:t>
            </a:r>
          </a:p>
          <a:p>
            <a:pPr lvl="1">
              <a:defRPr/>
            </a:pPr>
            <a:r>
              <a:rPr lang="en-GB" altLang="nl-NL" sz="2400" dirty="0"/>
              <a:t>Lack of widely accepted biomarkers</a:t>
            </a:r>
          </a:p>
          <a:p>
            <a:pPr lvl="1">
              <a:defRPr/>
            </a:pPr>
            <a:r>
              <a:rPr lang="en-GB" altLang="nl-NL" sz="2400" dirty="0"/>
              <a:t>Intra &amp; interobserver </a:t>
            </a:r>
            <a:r>
              <a:rPr lang="en-GB" altLang="nl-NL" sz="2400" dirty="0" smtClean="0"/>
              <a:t>variability</a:t>
            </a:r>
          </a:p>
          <a:p>
            <a:pPr>
              <a:defRPr/>
            </a:pPr>
            <a:r>
              <a:rPr lang="en-GB" altLang="nl-NL" dirty="0" smtClean="0"/>
              <a:t>Look </a:t>
            </a:r>
            <a:r>
              <a:rPr lang="en-GB" altLang="nl-NL" dirty="0"/>
              <a:t>for abrupt changes vs gradual </a:t>
            </a:r>
            <a:r>
              <a:rPr lang="en-GB" altLang="nl-NL" dirty="0" smtClean="0"/>
              <a:t>changes</a:t>
            </a:r>
          </a:p>
          <a:p>
            <a:pPr>
              <a:defRPr/>
            </a:pPr>
            <a:r>
              <a:rPr lang="en-GB" altLang="nl-NL" dirty="0"/>
              <a:t>C</a:t>
            </a:r>
            <a:r>
              <a:rPr lang="en-GB" altLang="nl-NL" dirty="0" smtClean="0"/>
              <a:t>onsider </a:t>
            </a:r>
            <a:r>
              <a:rPr lang="en-GB" altLang="nl-NL" dirty="0"/>
              <a:t>second opinion, greater the consensus, greater the risk of progression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6180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3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n-GB" altLang="nl-NL" dirty="0" smtClean="0"/>
              <a:t> Main features to be </a:t>
            </a:r>
            <a:r>
              <a:rPr lang="en-GB" altLang="nl-NL" dirty="0" err="1" smtClean="0"/>
              <a:t>analyzed</a:t>
            </a:r>
            <a:r>
              <a:rPr lang="nl-NL" altLang="nl-NL" dirty="0" smtClean="0"/>
              <a:t/>
            </a:r>
            <a:br>
              <a:rPr lang="nl-NL" altLang="nl-NL" dirty="0" smtClean="0"/>
            </a:br>
            <a:endParaRPr lang="nl-NL" altLang="nl-NL" dirty="0" smtClean="0"/>
          </a:p>
        </p:txBody>
      </p:sp>
      <p:sp>
        <p:nvSpPr>
          <p:cNvPr id="4099" name="Tijdelijke aanduiding voor inhoud 4"/>
          <p:cNvSpPr>
            <a:spLocks noGrp="1"/>
          </p:cNvSpPr>
          <p:nvPr>
            <p:ph idx="1"/>
          </p:nvPr>
        </p:nvSpPr>
        <p:spPr>
          <a:xfrm>
            <a:off x="457200" y="1816100"/>
            <a:ext cx="8229600" cy="3484563"/>
          </a:xfr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GB" altLang="nl-NL" sz="2800" dirty="0" smtClean="0"/>
              <a:t>Surface maturation in comparison with the underlying glands</a:t>
            </a:r>
            <a:endParaRPr lang="nl-NL" altLang="nl-NL" sz="2800" dirty="0" smtClean="0"/>
          </a:p>
          <a:p>
            <a:pPr marL="514350" indent="-514350">
              <a:buFontTx/>
              <a:buAutoNum type="arabicPeriod"/>
            </a:pPr>
            <a:r>
              <a:rPr lang="nl-NL" altLang="nl-NL" sz="2800" dirty="0" smtClean="0"/>
              <a:t>Architecture of </a:t>
            </a:r>
            <a:r>
              <a:rPr lang="nl-NL" altLang="nl-NL" sz="2800" dirty="0" err="1" smtClean="0"/>
              <a:t>the</a:t>
            </a:r>
            <a:r>
              <a:rPr lang="nl-NL" altLang="nl-NL" sz="2800" dirty="0" smtClean="0"/>
              <a:t> </a:t>
            </a:r>
            <a:r>
              <a:rPr lang="nl-NL" altLang="nl-NL" sz="2800" dirty="0" err="1" smtClean="0"/>
              <a:t>glands</a:t>
            </a:r>
            <a:r>
              <a:rPr lang="nl-NL" altLang="nl-NL" sz="2800" dirty="0" smtClean="0"/>
              <a:t> on </a:t>
            </a:r>
            <a:r>
              <a:rPr lang="nl-NL" altLang="nl-NL" sz="2800" dirty="0" err="1" smtClean="0"/>
              <a:t>the</a:t>
            </a:r>
            <a:r>
              <a:rPr lang="nl-NL" altLang="nl-NL" sz="2800" dirty="0" smtClean="0"/>
              <a:t> </a:t>
            </a:r>
            <a:r>
              <a:rPr lang="nl-NL" altLang="nl-NL" sz="2800" dirty="0" err="1" smtClean="0"/>
              <a:t>biopsy</a:t>
            </a:r>
            <a:endParaRPr lang="nl-NL" altLang="nl-NL" sz="2800" dirty="0" smtClean="0"/>
          </a:p>
          <a:p>
            <a:pPr marL="514350" indent="-514350">
              <a:buFontTx/>
              <a:buAutoNum type="arabicPeriod"/>
            </a:pPr>
            <a:r>
              <a:rPr lang="en-US" altLang="nl-NL" sz="2800" dirty="0" err="1" smtClean="0"/>
              <a:t>Cytologic</a:t>
            </a:r>
            <a:r>
              <a:rPr lang="en-US" altLang="nl-NL" sz="2800" dirty="0" smtClean="0"/>
              <a:t> features of the proliferating cells</a:t>
            </a:r>
            <a:endParaRPr lang="nl-NL" altLang="nl-NL" sz="2800" dirty="0" smtClean="0"/>
          </a:p>
          <a:p>
            <a:pPr marL="514350" indent="-514350">
              <a:buFontTx/>
              <a:buAutoNum type="arabicPeriod"/>
            </a:pPr>
            <a:r>
              <a:rPr lang="en-US" altLang="nl-NL" sz="2800" dirty="0" smtClean="0"/>
              <a:t>Background, inflammation and erosions/ulcers</a:t>
            </a:r>
          </a:p>
          <a:p>
            <a:pPr marL="514350" indent="-514350">
              <a:buFontTx/>
              <a:buAutoNum type="arabicPeriod"/>
            </a:pPr>
            <a:endParaRPr lang="nl-NL" altLang="nl-NL" sz="2800" dirty="0" smtClean="0"/>
          </a:p>
          <a:p>
            <a:pPr marL="514350" indent="-514350">
              <a:buFontTx/>
              <a:buNone/>
            </a:pPr>
            <a:endParaRPr lang="nl-NL" altLang="nl-NL" sz="2800" dirty="0" smtClean="0"/>
          </a:p>
        </p:txBody>
      </p:sp>
    </p:spTree>
    <p:extLst>
      <p:ext uri="{BB962C8B-B14F-4D97-AF65-F5344CB8AC3E}">
        <p14:creationId xmlns:p14="http://schemas.microsoft.com/office/powerpoint/2010/main" val="1174864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What</a:t>
            </a:r>
            <a:r>
              <a:rPr lang="nl-NL" dirty="0" smtClean="0"/>
              <a:t> is </a:t>
            </a:r>
            <a:r>
              <a:rPr lang="nl-NL" dirty="0" err="1" smtClean="0"/>
              <a:t>the</a:t>
            </a:r>
            <a:r>
              <a:rPr lang="nl-NL" dirty="0" smtClean="0"/>
              <a:t> diagnosis?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7" t="69293"/>
          <a:stretch/>
        </p:blipFill>
        <p:spPr bwMode="auto">
          <a:xfrm>
            <a:off x="881063" y="1658953"/>
            <a:ext cx="7146925" cy="505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326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Negative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dysplasia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7" t="69293"/>
          <a:stretch/>
        </p:blipFill>
        <p:spPr bwMode="auto">
          <a:xfrm>
            <a:off x="881063" y="1658953"/>
            <a:ext cx="7146925" cy="505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502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What</a:t>
            </a:r>
            <a:r>
              <a:rPr lang="nl-NL" dirty="0" smtClean="0"/>
              <a:t> is </a:t>
            </a:r>
            <a:r>
              <a:rPr lang="nl-NL" dirty="0" err="1" smtClean="0"/>
              <a:t>the</a:t>
            </a:r>
            <a:r>
              <a:rPr lang="nl-NL" dirty="0" smtClean="0"/>
              <a:t> diagnosis?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0" b="72687"/>
          <a:stretch>
            <a:fillRect/>
          </a:stretch>
        </p:blipFill>
        <p:spPr bwMode="auto">
          <a:xfrm>
            <a:off x="604139" y="1677442"/>
            <a:ext cx="7424245" cy="491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842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Low-</a:t>
            </a:r>
            <a:r>
              <a:rPr lang="nl-NL" dirty="0" err="1" smtClean="0"/>
              <a:t>grade</a:t>
            </a:r>
            <a:r>
              <a:rPr lang="nl-NL" dirty="0" smtClean="0"/>
              <a:t> </a:t>
            </a:r>
            <a:r>
              <a:rPr lang="nl-NL" dirty="0" err="1" smtClean="0"/>
              <a:t>dysplasia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0" b="72687"/>
          <a:stretch>
            <a:fillRect/>
          </a:stretch>
        </p:blipFill>
        <p:spPr bwMode="auto">
          <a:xfrm>
            <a:off x="604139" y="1677442"/>
            <a:ext cx="7424245" cy="491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9552" y="5510213"/>
            <a:ext cx="7488238" cy="1014412"/>
          </a:xfrm>
          <a:prstGeom prst="rect">
            <a:avLst/>
          </a:prstGeom>
          <a:solidFill>
            <a:srgbClr val="00B8BC"/>
          </a:solidFill>
          <a:ln>
            <a:solidFill>
              <a:srgbClr val="00B8BC"/>
            </a:solidFill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rgbClr val="006666"/>
                </a:solidFill>
                <a:latin typeface="Tahoma" pitchFamily="34" charset="0"/>
                <a:cs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Tahoma" pitchFamily="34" charset="0"/>
                <a:cs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400" dirty="0" err="1">
                <a:solidFill>
                  <a:schemeClr val="bg1"/>
                </a:solidFill>
                <a:latin typeface="Arial" charset="0"/>
              </a:rPr>
              <a:t>Loss</a:t>
            </a:r>
            <a:r>
              <a:rPr lang="nl-NL" altLang="nl-NL" sz="2400" dirty="0">
                <a:solidFill>
                  <a:schemeClr val="bg1"/>
                </a:solidFill>
                <a:latin typeface="Arial" charset="0"/>
              </a:rPr>
              <a:t> of </a:t>
            </a:r>
            <a:r>
              <a:rPr lang="nl-NL" altLang="nl-NL" sz="2400" dirty="0" err="1">
                <a:solidFill>
                  <a:schemeClr val="bg1"/>
                </a:solidFill>
                <a:latin typeface="Arial" charset="0"/>
              </a:rPr>
              <a:t>surface</a:t>
            </a:r>
            <a:r>
              <a:rPr lang="nl-NL" altLang="nl-NL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nl-NL" altLang="nl-NL" sz="2400" dirty="0" err="1">
                <a:solidFill>
                  <a:schemeClr val="bg1"/>
                </a:solidFill>
                <a:latin typeface="Arial" charset="0"/>
              </a:rPr>
              <a:t>maturation</a:t>
            </a:r>
            <a:r>
              <a:rPr lang="nl-NL" altLang="nl-NL" sz="2400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nl-NL" altLang="nl-NL" sz="2400" dirty="0" err="1">
                <a:solidFill>
                  <a:schemeClr val="bg1"/>
                </a:solidFill>
                <a:latin typeface="Arial" charset="0"/>
              </a:rPr>
              <a:t>abnormal</a:t>
            </a:r>
            <a:r>
              <a:rPr lang="nl-NL" altLang="nl-NL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nl-NL" altLang="nl-NL" sz="2400" dirty="0" err="1">
                <a:solidFill>
                  <a:schemeClr val="bg1"/>
                </a:solidFill>
                <a:latin typeface="Arial" charset="0"/>
              </a:rPr>
              <a:t>architecture</a:t>
            </a:r>
            <a:endParaRPr lang="nl-NL" altLang="nl-NL" sz="2400" dirty="0">
              <a:solidFill>
                <a:schemeClr val="bg1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400" dirty="0" smtClean="0">
                <a:solidFill>
                  <a:schemeClr val="bg1"/>
                </a:solidFill>
                <a:latin typeface="Arial" charset="0"/>
              </a:rPr>
              <a:t>pseudo </a:t>
            </a:r>
            <a:r>
              <a:rPr lang="nl-NL" altLang="nl-NL" sz="2400" dirty="0" err="1">
                <a:solidFill>
                  <a:schemeClr val="bg1"/>
                </a:solidFill>
                <a:latin typeface="Arial" charset="0"/>
              </a:rPr>
              <a:t>stratification</a:t>
            </a:r>
            <a:r>
              <a:rPr lang="nl-NL" altLang="nl-NL" sz="2400" dirty="0">
                <a:solidFill>
                  <a:schemeClr val="bg1"/>
                </a:solidFill>
                <a:latin typeface="Arial" charset="0"/>
              </a:rPr>
              <a:t> of </a:t>
            </a:r>
            <a:r>
              <a:rPr lang="nl-NL" altLang="nl-NL" sz="2400" dirty="0" err="1">
                <a:solidFill>
                  <a:schemeClr val="bg1"/>
                </a:solidFill>
                <a:latin typeface="Arial" charset="0"/>
              </a:rPr>
              <a:t>enlarged</a:t>
            </a:r>
            <a:r>
              <a:rPr lang="nl-NL" altLang="nl-NL" sz="2400" dirty="0">
                <a:solidFill>
                  <a:schemeClr val="bg1"/>
                </a:solidFill>
                <a:latin typeface="Arial" charset="0"/>
              </a:rPr>
              <a:t> nuclei on </a:t>
            </a:r>
            <a:r>
              <a:rPr lang="nl-NL" altLang="nl-NL" sz="2400" dirty="0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nl-NL" altLang="nl-NL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nl-NL" altLang="nl-NL" sz="2400" dirty="0" err="1">
                <a:solidFill>
                  <a:schemeClr val="bg1"/>
                </a:solidFill>
                <a:latin typeface="Arial" charset="0"/>
              </a:rPr>
              <a:t>surface</a:t>
            </a:r>
            <a:endParaRPr lang="nl-NL" altLang="nl-NL" sz="24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07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? Diagnosis </a:t>
            </a:r>
            <a:r>
              <a:rPr lang="nl-NL" dirty="0" err="1" smtClean="0"/>
              <a:t>unclear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17205" r="2616"/>
          <a:stretch/>
        </p:blipFill>
        <p:spPr bwMode="auto">
          <a:xfrm>
            <a:off x="467544" y="1628800"/>
            <a:ext cx="7554483" cy="497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890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Barrett’s</a:t>
            </a:r>
            <a:r>
              <a:rPr lang="nl-NL" dirty="0"/>
              <a:t> </a:t>
            </a:r>
            <a:r>
              <a:rPr lang="nl-NL" dirty="0" err="1"/>
              <a:t>morphogenesis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altLang="nl-NL" dirty="0" err="1" smtClean="0">
                <a:latin typeface="Arial" charset="0"/>
              </a:rPr>
              <a:t>Chronic</a:t>
            </a:r>
            <a:r>
              <a:rPr lang="nl-NL" altLang="nl-NL" dirty="0" smtClean="0">
                <a:latin typeface="Arial" charset="0"/>
              </a:rPr>
              <a:t> </a:t>
            </a:r>
            <a:r>
              <a:rPr lang="nl-NL" altLang="nl-NL" dirty="0" err="1">
                <a:latin typeface="Arial" charset="0"/>
              </a:rPr>
              <a:t>injury</a:t>
            </a:r>
            <a:endParaRPr lang="nl-NL" altLang="nl-NL" dirty="0">
              <a:latin typeface="Arial" charset="0"/>
            </a:endParaRPr>
          </a:p>
          <a:p>
            <a:endParaRPr lang="nl-NL" altLang="nl-NL" dirty="0">
              <a:latin typeface="Arial" charset="0"/>
            </a:endParaRPr>
          </a:p>
          <a:p>
            <a:r>
              <a:rPr lang="nl-NL" altLang="nl-NL" dirty="0" err="1">
                <a:latin typeface="Arial" charset="0"/>
              </a:rPr>
              <a:t>Inflammation</a:t>
            </a:r>
            <a:endParaRPr lang="nl-NL" altLang="nl-NL" dirty="0">
              <a:latin typeface="Arial" charset="0"/>
            </a:endParaRPr>
          </a:p>
          <a:p>
            <a:endParaRPr lang="nl-NL" altLang="nl-NL" dirty="0">
              <a:latin typeface="Arial" charset="0"/>
            </a:endParaRPr>
          </a:p>
          <a:p>
            <a:r>
              <a:rPr lang="nl-NL" altLang="nl-NL" dirty="0" err="1">
                <a:latin typeface="Arial" charset="0"/>
              </a:rPr>
              <a:t>Ulceration</a:t>
            </a:r>
            <a:endParaRPr lang="nl-NL" altLang="nl-NL" dirty="0">
              <a:latin typeface="Arial" charset="0"/>
            </a:endParaRPr>
          </a:p>
          <a:p>
            <a:endParaRPr lang="nl-NL" altLang="nl-NL" dirty="0">
              <a:latin typeface="Arial" charset="0"/>
            </a:endParaRPr>
          </a:p>
          <a:p>
            <a:r>
              <a:rPr lang="nl-NL" altLang="nl-NL" dirty="0" err="1">
                <a:latin typeface="Arial" charset="0"/>
              </a:rPr>
              <a:t>Regeneration</a:t>
            </a:r>
            <a:endParaRPr lang="nl-NL" altLang="nl-NL" dirty="0">
              <a:latin typeface="Arial" charset="0"/>
            </a:endParaRPr>
          </a:p>
          <a:p>
            <a:endParaRPr lang="nl-NL" altLang="nl-NL" dirty="0">
              <a:latin typeface="Arial" charset="0"/>
            </a:endParaRPr>
          </a:p>
          <a:p>
            <a:r>
              <a:rPr lang="nl-NL" altLang="nl-NL" dirty="0" err="1" smtClean="0">
                <a:latin typeface="Arial" charset="0"/>
              </a:rPr>
              <a:t>Metaplasia</a:t>
            </a:r>
            <a:endParaRPr lang="nl-NL" altLang="nl-NL" dirty="0">
              <a:latin typeface="Arial" charset="0"/>
            </a:endParaRPr>
          </a:p>
          <a:p>
            <a:endParaRPr lang="nl-NL" dirty="0"/>
          </a:p>
        </p:txBody>
      </p:sp>
      <p:pic>
        <p:nvPicPr>
          <p:cNvPr id="4" name="Picture 2" descr="Image_12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"/>
          <a:stretch/>
        </p:blipFill>
        <p:spPr bwMode="auto">
          <a:xfrm>
            <a:off x="3295864" y="1628800"/>
            <a:ext cx="566862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7628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440</Words>
  <Application>Microsoft Office PowerPoint</Application>
  <PresentationFormat>Diavoorstelling (4:3)</PresentationFormat>
  <Paragraphs>120</Paragraphs>
  <Slides>29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0" baseType="lpstr">
      <vt:lpstr>Kantoorthema</vt:lpstr>
      <vt:lpstr>Interpretation of esophageal biopsies and EMR specimens </vt:lpstr>
      <vt:lpstr>Goal: pathology report with one of the defined Vienna categories for neoplasia</vt:lpstr>
      <vt:lpstr> Main features to be analyzed </vt:lpstr>
      <vt:lpstr>What is the diagnosis?</vt:lpstr>
      <vt:lpstr>Negative for dysplasia</vt:lpstr>
      <vt:lpstr>What is the diagnosis?</vt:lpstr>
      <vt:lpstr>Low-grade dysplasia</vt:lpstr>
      <vt:lpstr>? Diagnosis unclear</vt:lpstr>
      <vt:lpstr>Barrett’s morphogenesis</vt:lpstr>
      <vt:lpstr>Origin of Barrett’s esophagus? </vt:lpstr>
      <vt:lpstr>? Diagnosis unclear – be extra careful at the squamo-columnar junction</vt:lpstr>
      <vt:lpstr>Reactive epithelium – 1 to 2 layers of nuclei (‘4-story epithelium’) </vt:lpstr>
      <vt:lpstr>More examples of 4-story epithelium</vt:lpstr>
      <vt:lpstr>More examples of 4-story epithelium</vt:lpstr>
      <vt:lpstr>Basal cell hyperplasia (p63 IHC)</vt:lpstr>
      <vt:lpstr>Inflammation</vt:lpstr>
      <vt:lpstr>Indefinite for dysplasia? Probably reactive</vt:lpstr>
      <vt:lpstr>Indefinite for dysplasia</vt:lpstr>
      <vt:lpstr>Indefinite for dysplasia</vt:lpstr>
      <vt:lpstr>Low-grade dysplasia</vt:lpstr>
      <vt:lpstr>Example</vt:lpstr>
      <vt:lpstr>‘Clonality’ in low-grade dysplasia</vt:lpstr>
      <vt:lpstr>Ancillary studies – p53</vt:lpstr>
      <vt:lpstr>High-grade dysplasia:  adenomatous (L) or small-cell type (R)</vt:lpstr>
      <vt:lpstr>Intra- and inter-observer variability in diagnosis low-grade dysplasia</vt:lpstr>
      <vt:lpstr>High-grade dysplasia</vt:lpstr>
      <vt:lpstr>Basal crypt dysplasia</vt:lpstr>
      <vt:lpstr>Example </vt:lpstr>
      <vt:lpstr>Conclusion</vt:lpstr>
    </vt:vector>
  </TitlesOfParts>
  <Company>AMC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M.J. van der Wel</dc:creator>
  <cp:lastModifiedBy>A.J. de Groof</cp:lastModifiedBy>
  <cp:revision>14</cp:revision>
  <dcterms:created xsi:type="dcterms:W3CDTF">2017-10-19T11:52:22Z</dcterms:created>
  <dcterms:modified xsi:type="dcterms:W3CDTF">2017-10-23T14:11:39Z</dcterms:modified>
</cp:coreProperties>
</file>