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3" r:id="rId2"/>
    <p:sldId id="259" r:id="rId3"/>
    <p:sldId id="257" r:id="rId4"/>
    <p:sldId id="276" r:id="rId5"/>
    <p:sldId id="260" r:id="rId6"/>
    <p:sldId id="291" r:id="rId7"/>
    <p:sldId id="287" r:id="rId8"/>
    <p:sldId id="282" r:id="rId9"/>
    <p:sldId id="268" r:id="rId10"/>
    <p:sldId id="280" r:id="rId11"/>
    <p:sldId id="281" r:id="rId12"/>
    <p:sldId id="292" r:id="rId13"/>
    <p:sldId id="288" r:id="rId14"/>
    <p:sldId id="295" r:id="rId15"/>
    <p:sldId id="306" r:id="rId16"/>
    <p:sldId id="272" r:id="rId17"/>
    <p:sldId id="297" r:id="rId18"/>
    <p:sldId id="267" r:id="rId19"/>
    <p:sldId id="299" r:id="rId20"/>
    <p:sldId id="289" r:id="rId21"/>
    <p:sldId id="300" r:id="rId22"/>
    <p:sldId id="305" r:id="rId23"/>
    <p:sldId id="304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BDC8"/>
    <a:srgbClr val="3CA2BE"/>
    <a:srgbClr val="6CC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76805" autoAdjust="0"/>
  </p:normalViewPr>
  <p:slideViewPr>
    <p:cSldViewPr>
      <p:cViewPr varScale="1">
        <p:scale>
          <a:sx n="93" d="100"/>
          <a:sy n="93" d="100"/>
        </p:scale>
        <p:origin x="-21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E19D0-2CBC-492E-8013-4745F2C05098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75A4E-EDAA-43AA-B006-C2D64C28A3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03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14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15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16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17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C816-F796-4488-B8DC-084702AF34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8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19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20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21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4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5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6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7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8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8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36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02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71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02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27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00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46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88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16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9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A007-02E1-48C4-9657-C53CC6C473BB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C2A0A-F0FC-4B8D-A656-C60727C09A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07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10" Type="http://schemas.openxmlformats.org/officeDocument/2006/relationships/image" Target="../media/image2.jpe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1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tiff"/><Relationship Id="rId2" Type="http://schemas.openxmlformats.org/officeDocument/2006/relationships/image" Target="../media/image5.png"/><Relationship Id="rId1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tiff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/>
              <a:t>How to perform a Barrett’s surveillance endoscopy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standardized Barrett’s surveillance endoscopy in 6 steps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8151" r="25697" b="61136"/>
          <a:stretch/>
        </p:blipFill>
        <p:spPr bwMode="auto">
          <a:xfrm>
            <a:off x="0" y="1556792"/>
            <a:ext cx="9144000" cy="111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3275856" y="1916832"/>
            <a:ext cx="648072" cy="648072"/>
          </a:xfrm>
          <a:prstGeom prst="ellipse">
            <a:avLst/>
          </a:prstGeom>
          <a:noFill/>
          <a:ln>
            <a:solidFill>
              <a:srgbClr val="3CA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-7904" y="0"/>
            <a:ext cx="9151904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Optical </a:t>
            </a:r>
            <a:r>
              <a:rPr lang="en-US" sz="4000" dirty="0" err="1">
                <a:solidFill>
                  <a:srgbClr val="FFFFFF"/>
                </a:solidFill>
              </a:rPr>
              <a:t>chromoscopy</a:t>
            </a:r>
            <a:r>
              <a:rPr lang="en-US" sz="4000" dirty="0">
                <a:solidFill>
                  <a:srgbClr val="FFFFFF"/>
                </a:solidFill>
              </a:rPr>
              <a:t> for detection?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-7904" y="1515556"/>
            <a:ext cx="9151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261938"/>
            <a:r>
              <a:rPr lang="en-US" sz="2400" dirty="0" smtClean="0"/>
              <a:t>• Studies </a:t>
            </a:r>
            <a:r>
              <a:rPr lang="en-US" sz="2400" dirty="0"/>
              <a:t>comparing NBI/FICE/I-scan with </a:t>
            </a:r>
            <a:r>
              <a:rPr lang="en-US" sz="2400" dirty="0" err="1"/>
              <a:t>chromoscopy</a:t>
            </a:r>
            <a:r>
              <a:rPr lang="en-US" sz="2400" dirty="0"/>
              <a:t> have shown </a:t>
            </a:r>
            <a:r>
              <a:rPr lang="en-US" sz="2400" dirty="0" smtClean="0"/>
              <a:t>similar </a:t>
            </a:r>
            <a:r>
              <a:rPr lang="en-US" sz="2400" dirty="0"/>
              <a:t>neoplasia detection </a:t>
            </a:r>
            <a:r>
              <a:rPr lang="en-US" sz="2400" dirty="0" smtClean="0"/>
              <a:t>rates</a:t>
            </a:r>
            <a:endParaRPr lang="en-US" sz="2400" dirty="0"/>
          </a:p>
          <a:p>
            <a:pPr marL="354013" indent="-261938"/>
            <a:r>
              <a:rPr lang="en-US" sz="2400" i="1" dirty="0" smtClean="0"/>
              <a:t>	Note</a:t>
            </a:r>
            <a:r>
              <a:rPr lang="en-US" sz="2400" i="1" dirty="0"/>
              <a:t>: studies are underpowered to demonstrate </a:t>
            </a:r>
            <a:r>
              <a:rPr lang="en-US" sz="2400" i="1" dirty="0" smtClean="0"/>
              <a:t>equality</a:t>
            </a:r>
            <a:br>
              <a:rPr lang="en-US" sz="2400" i="1" dirty="0" smtClean="0"/>
            </a:br>
            <a:endParaRPr lang="en-US" sz="2400" i="1" dirty="0"/>
          </a:p>
          <a:p>
            <a:pPr marL="354013" indent="-261938"/>
            <a:r>
              <a:rPr lang="en-US" sz="2400" dirty="0" smtClean="0"/>
              <a:t>• Most </a:t>
            </a:r>
            <a:r>
              <a:rPr lang="en-US" sz="2400" dirty="0"/>
              <a:t>early neoplastic lesions in BE can be seen with </a:t>
            </a:r>
            <a:r>
              <a:rPr lang="en-US" sz="2400" dirty="0" smtClean="0"/>
              <a:t>HD-WLE</a:t>
            </a:r>
            <a:br>
              <a:rPr lang="en-US" sz="2400" dirty="0" smtClean="0"/>
            </a:br>
            <a:endParaRPr lang="en-US" sz="2400" dirty="0"/>
          </a:p>
          <a:p>
            <a:pPr marL="354013" indent="-261938"/>
            <a:r>
              <a:rPr lang="en-US" sz="2400" dirty="0" smtClean="0"/>
              <a:t>• Additional </a:t>
            </a:r>
            <a:r>
              <a:rPr lang="en-US" sz="2400" dirty="0"/>
              <a:t>value of NBI/BLI/FICE/I-scan as a detection tool in overview </a:t>
            </a:r>
            <a:r>
              <a:rPr lang="en-US" sz="2400" dirty="0" smtClean="0"/>
              <a:t>therefore appears </a:t>
            </a:r>
            <a:r>
              <a:rPr lang="en-US" sz="2400" dirty="0"/>
              <a:t>to be </a:t>
            </a:r>
            <a:r>
              <a:rPr lang="en-US" sz="2400" dirty="0" smtClean="0"/>
              <a:t>limited</a:t>
            </a:r>
          </a:p>
          <a:p>
            <a:endParaRPr lang="en-US" sz="2400" dirty="0"/>
          </a:p>
          <a:p>
            <a:endParaRPr lang="nl-NL" sz="2400" dirty="0"/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-7904" y="0"/>
            <a:ext cx="9151904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Optical </a:t>
            </a:r>
            <a:r>
              <a:rPr lang="en-US" sz="4000" dirty="0" err="1">
                <a:solidFill>
                  <a:srgbClr val="FFFFFF"/>
                </a:solidFill>
              </a:rPr>
              <a:t>chromoscopy</a:t>
            </a:r>
            <a:r>
              <a:rPr lang="en-US" sz="4000" dirty="0">
                <a:solidFill>
                  <a:srgbClr val="FFFFFF"/>
                </a:solidFill>
              </a:rPr>
              <a:t> for </a:t>
            </a:r>
            <a:r>
              <a:rPr lang="en-US" sz="4000" dirty="0" smtClean="0">
                <a:solidFill>
                  <a:srgbClr val="FFFFFF"/>
                </a:solidFill>
              </a:rPr>
              <a:t>delineation?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-7904" y="1543432"/>
            <a:ext cx="9151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With WLE, visible lesions often lack a clear demarcation line, separating neoplasia from its surrounding normal mucosa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Optical </a:t>
            </a:r>
            <a:r>
              <a:rPr lang="en-US" sz="2400" dirty="0" err="1" smtClean="0"/>
              <a:t>chromoscopy</a:t>
            </a:r>
            <a:r>
              <a:rPr lang="en-US" sz="2400" dirty="0" smtClean="0"/>
              <a:t> provides a better characterization of the demarcation line and is therefore preferred for delineating lesions</a:t>
            </a:r>
          </a:p>
        </p:txBody>
      </p:sp>
      <p:pic>
        <p:nvPicPr>
          <p:cNvPr id="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"/>
          <a:stretch/>
        </p:blipFill>
        <p:spPr bwMode="auto">
          <a:xfrm>
            <a:off x="2420306" y="4437112"/>
            <a:ext cx="20605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5" y="4437112"/>
            <a:ext cx="20669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7112"/>
            <a:ext cx="2055722" cy="15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38" y="4437112"/>
            <a:ext cx="2055726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3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Take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the best endoscope you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have;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>
                <a:latin typeface="+mj-lt"/>
              </a:rPr>
              <a:t>Clean the esophagus thoroughly before </a:t>
            </a:r>
            <a:r>
              <a:rPr lang="en-US" sz="2400" b="1" dirty="0" smtClean="0">
                <a:latin typeface="+mj-lt"/>
              </a:rPr>
              <a:t>inspection;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where to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look;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what to look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for;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Adhere to the Seattle biopsy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protocol.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85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Clean the esophagus before inspection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fbeeldingsresultaat voor groen vinkj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6" t="18864" r="15622" b="43266"/>
          <a:stretch/>
        </p:blipFill>
        <p:spPr bwMode="auto">
          <a:xfrm>
            <a:off x="2574980" y="6276530"/>
            <a:ext cx="556486" cy="5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2"/>
          <a:stretch/>
        </p:blipFill>
        <p:spPr bwMode="auto">
          <a:xfrm>
            <a:off x="1508788" y="1598965"/>
            <a:ext cx="2688868" cy="201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64" y="1603626"/>
            <a:ext cx="2688868" cy="201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Afbeeldingsresultaat voor groen vinkj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6" t="18864" r="15622" b="43266"/>
          <a:stretch/>
        </p:blipFill>
        <p:spPr bwMode="auto">
          <a:xfrm>
            <a:off x="5959355" y="6276530"/>
            <a:ext cx="556486" cy="5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fbeeldingsresultaat voor groen vinkj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43124" r="51865" b="22273"/>
          <a:stretch/>
        </p:blipFill>
        <p:spPr bwMode="auto">
          <a:xfrm>
            <a:off x="2574979" y="3613101"/>
            <a:ext cx="556486" cy="5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fbeeldingsresultaat voor groen vinkj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43124" r="51865" b="22273"/>
          <a:stretch/>
        </p:blipFill>
        <p:spPr bwMode="auto">
          <a:xfrm>
            <a:off x="5959355" y="3617762"/>
            <a:ext cx="556486" cy="5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r="348"/>
          <a:stretch/>
        </p:blipFill>
        <p:spPr bwMode="auto">
          <a:xfrm>
            <a:off x="4893164" y="4293253"/>
            <a:ext cx="2688866" cy="202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-190"/>
          <a:stretch/>
        </p:blipFill>
        <p:spPr bwMode="auto">
          <a:xfrm>
            <a:off x="1508790" y="4293096"/>
            <a:ext cx="2688866" cy="201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Take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the best endoscope you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have;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Clean the esophagus thoroughly before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inspection;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latin typeface="+mj-lt"/>
              </a:rPr>
              <a:t>Know where to </a:t>
            </a:r>
            <a:r>
              <a:rPr lang="en-US" sz="2400" b="1" dirty="0" smtClean="0">
                <a:latin typeface="+mj-lt"/>
              </a:rPr>
              <a:t>look;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what to look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for;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Adhere to the Seattle biopsy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protocol.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Know where to look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499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Early </a:t>
            </a:r>
            <a:r>
              <a:rPr lang="en-US" sz="2400" dirty="0"/>
              <a:t>Barrett’s lesions are more frequently located at the right side of your </a:t>
            </a:r>
            <a:r>
              <a:rPr lang="en-US" sz="2400" dirty="0" smtClean="0"/>
              <a:t>screen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3382" r="54417" b="32"/>
          <a:stretch/>
        </p:blipFill>
        <p:spPr bwMode="auto">
          <a:xfrm>
            <a:off x="2337644" y="2317167"/>
            <a:ext cx="2318176" cy="2485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diva\MDL_Onderzoeksgroep_Jacques_Bergman\Jeroen\BLI studie\foto's\patient 30\Overview\WLE_over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15" y="4869160"/>
            <a:ext cx="2398338" cy="19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diva\MDL_Onderzoeksgroep_Jacques_Bergman\Jeroen\BLI studie\foto's\patient 30\Overview\BLI_over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3" y="4869160"/>
            <a:ext cx="2398338" cy="19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3" t="3721" r="378" b="1"/>
          <a:stretch/>
        </p:blipFill>
        <p:spPr bwMode="auto">
          <a:xfrm>
            <a:off x="4763283" y="2317166"/>
            <a:ext cx="2362108" cy="2484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Know where to look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4993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Focus </a:t>
            </a:r>
            <a:r>
              <a:rPr lang="nl-NL" sz="2400" dirty="0"/>
              <a:t>on </a:t>
            </a:r>
            <a:r>
              <a:rPr lang="nl-NL" sz="2400" dirty="0" err="1"/>
              <a:t>the</a:t>
            </a:r>
            <a:r>
              <a:rPr lang="nl-NL" sz="2400" dirty="0"/>
              <a:t> "</a:t>
            </a:r>
            <a:r>
              <a:rPr lang="nl-NL" sz="2400" dirty="0" err="1"/>
              <a:t>danger</a:t>
            </a:r>
            <a:r>
              <a:rPr lang="nl-NL" sz="2400" dirty="0"/>
              <a:t> zone": </a:t>
            </a:r>
            <a:r>
              <a:rPr lang="nl-NL" sz="2400" dirty="0" err="1"/>
              <a:t>Retroflex</a:t>
            </a:r>
            <a:r>
              <a:rPr lang="nl-NL" sz="2400" dirty="0" smtClean="0"/>
              <a:t>!</a:t>
            </a:r>
            <a:endParaRPr lang="nl-NL" sz="2400" dirty="0"/>
          </a:p>
        </p:txBody>
      </p:sp>
      <p:pic>
        <p:nvPicPr>
          <p:cNvPr id="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diva\MDL_Onderzoeksgroep_Jacques_Bergman\Jeroen\BEST-academia\05JB_WLE_overview_b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2132856"/>
            <a:ext cx="2901280" cy="23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diva\MDL_Onderzoeksgroep_Jacques_Bergman\Jeroen\BEST-academia\05JB_BLI_overview_b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56" y="2145390"/>
            <a:ext cx="2901280" cy="23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iva\MDL_Onderzoeksgroep_Jacques_Bergman\Jeroen\BEST-academia\EIN_05ES_0007_BLW_b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56" y="4509120"/>
            <a:ext cx="2901280" cy="23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iva\MDL_Onderzoeksgroep_Jacques_Bergman\Jeroen\BEST-academia\EIN_05ES_0006_WLE_b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4509120"/>
            <a:ext cx="2901280" cy="23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 standardized BE surveillance endoscopy in 6 steps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Take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the best endoscope you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have;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Clean the esophagus thoroughly before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inspection;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where to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look;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b="1" dirty="0">
                <a:latin typeface="+mj-lt"/>
              </a:rPr>
              <a:t>Know what to look </a:t>
            </a:r>
            <a:r>
              <a:rPr lang="en-US" sz="2400" b="1" dirty="0" smtClean="0">
                <a:latin typeface="+mj-lt"/>
              </a:rPr>
              <a:t>for;</a:t>
            </a:r>
            <a:endParaRPr lang="en-US" sz="2400" b="1" dirty="0">
              <a:latin typeface="+mj-lt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Adhere to the Seattle biopsy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protocol.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248025" y="2235199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1209448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FF"/>
                </a:solidFill>
              </a:rPr>
              <a:t>Know what to look for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-500" y="1244758"/>
            <a:ext cx="9144001" cy="55541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49242" indent="-449251"/>
            <a:r>
              <a:rPr lang="en-GB" altLang="zh-CN" sz="2400" dirty="0" smtClean="0">
                <a:ea typeface="宋体" pitchFamily="2" charset="-122"/>
              </a:rPr>
              <a:t>Early neoplasia is often subtle</a:t>
            </a:r>
          </a:p>
          <a:p>
            <a:pPr marL="449242" indent="-449251"/>
            <a:r>
              <a:rPr lang="en-US" sz="2400" dirty="0"/>
              <a:t>Most Barrett’s lesions are small (&lt;1cm²) and flat; Polypoid lesions are rare</a:t>
            </a:r>
            <a:endParaRPr lang="en-GB" altLang="zh-CN" sz="2400" dirty="0" smtClean="0">
              <a:ea typeface="宋体" pitchFamily="2" charset="-122"/>
            </a:endParaRPr>
          </a:p>
          <a:p>
            <a:pPr marL="449242" indent="-449251"/>
            <a:r>
              <a:rPr lang="en-GB" altLang="zh-CN" sz="2400" dirty="0" smtClean="0">
                <a:ea typeface="宋体" pitchFamily="2" charset="-122"/>
              </a:rPr>
              <a:t>State-of-the art endoscopic equipment allows most lesions to be seen. However</a:t>
            </a:r>
            <a:r>
              <a:rPr lang="is-IS" altLang="zh-CN" sz="2400" dirty="0" smtClean="0">
                <a:ea typeface="宋体" pitchFamily="2" charset="-122"/>
              </a:rPr>
              <a:t>…..</a:t>
            </a:r>
            <a:br>
              <a:rPr lang="is-IS" altLang="zh-CN" sz="2400" dirty="0" smtClean="0">
                <a:ea typeface="宋体" pitchFamily="2" charset="-122"/>
              </a:rPr>
            </a:br>
            <a:endParaRPr lang="en-GB" altLang="zh-CN" sz="2400" dirty="0" smtClean="0">
              <a:ea typeface="宋体" pitchFamily="2" charset="-122"/>
            </a:endParaRPr>
          </a:p>
          <a:p>
            <a:pPr marL="0" indent="0">
              <a:buNone/>
            </a:pPr>
            <a:r>
              <a:rPr lang="en-GB" altLang="zh-CN" sz="2400" i="1" dirty="0" smtClean="0">
                <a:ea typeface="宋体" pitchFamily="2" charset="-122"/>
                <a:sym typeface="Wingdings" panose="05000000000000000000" pitchFamily="2" charset="2"/>
              </a:rPr>
              <a:t> </a:t>
            </a:r>
            <a:r>
              <a:rPr lang="en-GB" altLang="zh-CN" sz="2400" i="1" dirty="0" smtClean="0">
                <a:ea typeface="宋体" pitchFamily="2" charset="-122"/>
              </a:rPr>
              <a:t>You do not detect what you see: you detect what you </a:t>
            </a:r>
            <a:r>
              <a:rPr lang="en-GB" altLang="zh-CN" sz="2400" i="1" u="sng" dirty="0" smtClean="0">
                <a:ea typeface="宋体" pitchFamily="2" charset="-122"/>
              </a:rPr>
              <a:t>recognize</a:t>
            </a:r>
            <a:endParaRPr lang="en-GB" altLang="zh-CN" sz="2400" dirty="0">
              <a:ea typeface="宋体" pitchFamily="2" charset="-122"/>
            </a:endParaRPr>
          </a:p>
        </p:txBody>
      </p:sp>
      <p:grpSp>
        <p:nvGrpSpPr>
          <p:cNvPr id="2" name="Groeperen 1"/>
          <p:cNvGrpSpPr/>
          <p:nvPr/>
        </p:nvGrpSpPr>
        <p:grpSpPr>
          <a:xfrm>
            <a:off x="179512" y="4140038"/>
            <a:ext cx="7776864" cy="2673338"/>
            <a:chOff x="-152431" y="1701801"/>
            <a:chExt cx="10187645" cy="2814639"/>
          </a:xfrm>
        </p:grpSpPr>
        <p:pic>
          <p:nvPicPr>
            <p:cNvPr id="9" name="Picture 4" descr="C:\Users\jacques 2010\Desktop\DDW 2011\early lesions\schokker 5500753 barrett subtiel nazoeken pa en fu in ZDT\00000005.bmp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2" t="7458" r="3464" b="9473"/>
            <a:stretch>
              <a:fillRect/>
            </a:stretch>
          </p:blipFill>
          <p:spPr bwMode="auto">
            <a:xfrm>
              <a:off x="3243059" y="1701801"/>
              <a:ext cx="3395489" cy="2814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C:\Users\jacques 2010\Desktop\DDW 2011\early lesions\schokker 5500753 barrett subtiel nazoeken pa en fu in ZDT\00000006.bmp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3" t="7359" r="3374" b="9306"/>
            <a:stretch>
              <a:fillRect/>
            </a:stretch>
          </p:blipFill>
          <p:spPr bwMode="auto">
            <a:xfrm>
              <a:off x="6638549" y="1701801"/>
              <a:ext cx="3396665" cy="2814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Users\jacques 2010\Desktop\DDW 2011\early lesions\schokker 5500753 barrett subtiel nazoeken pa en fu in ZDT\00000003.bmp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12" t="7938" r="3473" b="9789"/>
            <a:stretch>
              <a:fillRect/>
            </a:stretch>
          </p:blipFill>
          <p:spPr bwMode="auto">
            <a:xfrm>
              <a:off x="-152431" y="1701801"/>
              <a:ext cx="3395489" cy="2814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70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49697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Take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the best endoscope you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have;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Clean the esophagus thoroughly before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inspection;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where to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look;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what to look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for;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400" b="1" dirty="0"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Adhere to the Seattle biopsy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protocol.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Background on BE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23528" y="1550397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 smtClean="0"/>
              <a:t>Esophageal</a:t>
            </a:r>
            <a:r>
              <a:rPr lang="nl-NL" sz="2400" dirty="0" smtClean="0"/>
              <a:t> </a:t>
            </a:r>
            <a:r>
              <a:rPr lang="nl-NL" sz="2400" dirty="0"/>
              <a:t>adenocarcinoma </a:t>
            </a:r>
            <a:r>
              <a:rPr lang="nl-NL" sz="2400" dirty="0" smtClean="0"/>
              <a:t>(EAC) is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 err="1" smtClean="0"/>
              <a:t>cancer</a:t>
            </a:r>
            <a:r>
              <a:rPr lang="nl-NL" sz="2400" dirty="0" smtClean="0"/>
              <a:t>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 err="1" smtClean="0"/>
              <a:t>fastest</a:t>
            </a:r>
            <a:r>
              <a:rPr lang="nl-NL" sz="2400" dirty="0" smtClean="0"/>
              <a:t> </a:t>
            </a:r>
            <a:r>
              <a:rPr lang="nl-NL" sz="2400" dirty="0" err="1" smtClean="0"/>
              <a:t>rising</a:t>
            </a:r>
            <a:r>
              <a:rPr lang="nl-NL" sz="2400" dirty="0" smtClean="0"/>
              <a:t> </a:t>
            </a:r>
            <a:r>
              <a:rPr lang="nl-NL" sz="2400" dirty="0" err="1" smtClean="0"/>
              <a:t>incidence</a:t>
            </a:r>
            <a:r>
              <a:rPr lang="nl-NL" sz="2400" dirty="0" smtClean="0"/>
              <a:t> in Western </a:t>
            </a:r>
            <a:r>
              <a:rPr lang="nl-NL" sz="2400" dirty="0" err="1" smtClean="0"/>
              <a:t>world</a:t>
            </a: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 smtClean="0"/>
              <a:t>Barrett’s</a:t>
            </a:r>
            <a:r>
              <a:rPr lang="nl-NL" sz="2400" dirty="0" smtClean="0"/>
              <a:t> </a:t>
            </a:r>
            <a:r>
              <a:rPr lang="nl-NL" sz="2400" dirty="0" err="1" smtClean="0"/>
              <a:t>esophagus</a:t>
            </a:r>
            <a:r>
              <a:rPr lang="nl-NL" sz="2400" dirty="0" smtClean="0"/>
              <a:t> is a </a:t>
            </a:r>
            <a:r>
              <a:rPr lang="nl-NL" sz="2400" dirty="0" err="1" smtClean="0"/>
              <a:t>known</a:t>
            </a:r>
            <a:r>
              <a:rPr lang="nl-NL" sz="2400" dirty="0" smtClean="0"/>
              <a:t> precursor of EAC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 smtClean="0"/>
              <a:t>Endoscopic</a:t>
            </a:r>
            <a:r>
              <a:rPr lang="nl-NL" sz="2400" dirty="0" smtClean="0"/>
              <a:t> </a:t>
            </a:r>
            <a:r>
              <a:rPr lang="nl-NL" sz="2400" dirty="0" err="1" smtClean="0"/>
              <a:t>detection</a:t>
            </a:r>
            <a:r>
              <a:rPr lang="nl-NL" sz="2400" dirty="0" smtClean="0"/>
              <a:t> of </a:t>
            </a:r>
            <a:r>
              <a:rPr lang="nl-NL" sz="2400" dirty="0" err="1" smtClean="0"/>
              <a:t>early</a:t>
            </a:r>
            <a:r>
              <a:rPr lang="nl-NL" sz="2400" dirty="0" smtClean="0"/>
              <a:t> </a:t>
            </a:r>
            <a:r>
              <a:rPr lang="nl-NL" sz="2400" dirty="0" err="1" smtClean="0"/>
              <a:t>Barrett’s</a:t>
            </a:r>
            <a:r>
              <a:rPr lang="nl-NL" sz="2400" dirty="0" smtClean="0"/>
              <a:t> </a:t>
            </a:r>
            <a:r>
              <a:rPr lang="nl-NL" sz="2400" dirty="0" err="1" smtClean="0"/>
              <a:t>neoplasia</a:t>
            </a:r>
            <a:r>
              <a:rPr lang="nl-NL" sz="2400" dirty="0" smtClean="0"/>
              <a:t> is important, </a:t>
            </a:r>
            <a:r>
              <a:rPr lang="nl-NL" sz="2400" dirty="0" err="1" smtClean="0"/>
              <a:t>since</a:t>
            </a:r>
            <a:r>
              <a:rPr lang="nl-NL" sz="2400" dirty="0" smtClean="0"/>
              <a:t> </a:t>
            </a:r>
            <a:r>
              <a:rPr lang="nl-NL" sz="2400" dirty="0" err="1" smtClean="0"/>
              <a:t>endoscopic</a:t>
            </a:r>
            <a:r>
              <a:rPr lang="nl-NL" sz="2400" dirty="0" smtClean="0"/>
              <a:t> treatment has </a:t>
            </a:r>
            <a:r>
              <a:rPr lang="nl-NL" sz="2400" dirty="0" err="1" smtClean="0"/>
              <a:t>an</a:t>
            </a:r>
            <a:r>
              <a:rPr lang="nl-NL" sz="2400" dirty="0" smtClean="0"/>
              <a:t> excellent </a:t>
            </a:r>
            <a:r>
              <a:rPr lang="nl-NL" sz="2400" dirty="0" err="1" smtClean="0"/>
              <a:t>prognosis</a:t>
            </a:r>
            <a:endParaRPr lang="nl-N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 smtClean="0"/>
              <a:t>However</a:t>
            </a:r>
            <a:r>
              <a:rPr lang="nl-NL" sz="2400" dirty="0" smtClean="0"/>
              <a:t>, </a:t>
            </a:r>
            <a:r>
              <a:rPr lang="nl-NL" sz="2400" dirty="0" err="1" smtClean="0"/>
              <a:t>current</a:t>
            </a:r>
            <a:r>
              <a:rPr lang="nl-NL" sz="2400" dirty="0" smtClean="0"/>
              <a:t> surveillance </a:t>
            </a:r>
            <a:r>
              <a:rPr lang="nl-NL" sz="2400" dirty="0" err="1" smtClean="0"/>
              <a:t>protocols</a:t>
            </a:r>
            <a:r>
              <a:rPr lang="nl-NL" sz="2400" dirty="0" smtClean="0"/>
              <a:t> are </a:t>
            </a:r>
            <a:r>
              <a:rPr lang="nl-NL" sz="2400" dirty="0" err="1" smtClean="0"/>
              <a:t>not</a:t>
            </a:r>
            <a:r>
              <a:rPr lang="nl-NL" sz="2400" dirty="0" smtClean="0"/>
              <a:t> </a:t>
            </a:r>
            <a:r>
              <a:rPr lang="nl-NL" sz="2400" dirty="0" err="1" smtClean="0"/>
              <a:t>optimal</a:t>
            </a:r>
            <a:r>
              <a:rPr lang="nl-NL" sz="24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 err="1" smtClean="0"/>
              <a:t>Subtle</a:t>
            </a:r>
            <a:r>
              <a:rPr lang="nl-NL" sz="2400" dirty="0" smtClean="0"/>
              <a:t> </a:t>
            </a:r>
            <a:r>
              <a:rPr lang="nl-NL" sz="2400" dirty="0" err="1" smtClean="0"/>
              <a:t>appearance</a:t>
            </a:r>
            <a:r>
              <a:rPr lang="nl-NL" sz="2400" dirty="0" smtClean="0"/>
              <a:t> of </a:t>
            </a:r>
            <a:r>
              <a:rPr lang="nl-NL" sz="2400" dirty="0" err="1" smtClean="0"/>
              <a:t>early</a:t>
            </a:r>
            <a:r>
              <a:rPr lang="nl-NL" sz="2400" dirty="0" smtClean="0"/>
              <a:t> </a:t>
            </a:r>
            <a:r>
              <a:rPr lang="nl-NL" sz="2400" dirty="0" err="1" smtClean="0"/>
              <a:t>neoplasia</a:t>
            </a:r>
            <a:r>
              <a:rPr lang="nl-NL" sz="2400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Sampling error of random biopsies</a:t>
            </a:r>
          </a:p>
          <a:p>
            <a:endParaRPr lang="nl-NL" sz="2400" dirty="0" smtClean="0"/>
          </a:p>
          <a:p>
            <a:endParaRPr lang="nl-NL" sz="2400" dirty="0" smtClean="0"/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Document LA classification, Prague Classification and lesion type (Paris classification)</a:t>
            </a:r>
            <a:endParaRPr lang="en-US" sz="4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141277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0" r="60240" b="4000"/>
          <a:stretch/>
        </p:blipFill>
        <p:spPr bwMode="auto">
          <a:xfrm>
            <a:off x="530250" y="1801728"/>
            <a:ext cx="2963432" cy="4085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0" b="1466"/>
          <a:stretch/>
        </p:blipFill>
        <p:spPr bwMode="auto">
          <a:xfrm>
            <a:off x="3626594" y="1780408"/>
            <a:ext cx="2952329" cy="4085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www.thieme-connect.de/bilder/endoscopy/200506/791en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4" y="1628800"/>
            <a:ext cx="1161430" cy="10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hieme-connect.de/bilder/endoscopy/200506/791en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4" y="2733632"/>
            <a:ext cx="1161430" cy="10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hieme-connect.de/bilder/endoscopy/200506/791e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4" y="3808956"/>
            <a:ext cx="1161430" cy="3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thieme-connect.de/bilder/endoscopy/200506/791en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4" y="4177710"/>
            <a:ext cx="1161430" cy="12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thieme-connect.de/bilder/endoscopy/200506/791en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54" y="5429288"/>
            <a:ext cx="1161430" cy="76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7504" y="6309320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 smtClean="0"/>
              <a:t>Lundell</a:t>
            </a:r>
            <a:r>
              <a:rPr lang="en-US" sz="1000" i="1" dirty="0" smtClean="0"/>
              <a:t> et al. Gut 45:172-180 (1999)</a:t>
            </a:r>
            <a:br>
              <a:rPr lang="en-US" sz="1000" i="1" dirty="0" smtClean="0"/>
            </a:br>
            <a:r>
              <a:rPr lang="en-US" sz="1000" i="1" dirty="0" smtClean="0"/>
              <a:t>Sharma et al. Gastroenterology 131:1392-9 (2006)</a:t>
            </a:r>
            <a:br>
              <a:rPr lang="en-US" sz="1000" i="1" dirty="0" smtClean="0"/>
            </a:br>
            <a:r>
              <a:rPr lang="en-US" sz="1000" i="1" dirty="0" smtClean="0"/>
              <a:t>Endoscopic Classification Review Group. Endoscopy 37:570-8 (2005)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4370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Take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the best endoscope you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have;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Clean the esophagus thoroughly before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inspection;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where to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look;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what to look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for;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en-US" sz="2400" b="1" dirty="0">
                <a:latin typeface="+mj-lt"/>
              </a:rPr>
              <a:t>Adhere to the Seattle biopsy </a:t>
            </a:r>
            <a:r>
              <a:rPr lang="en-US" sz="2400" b="1" dirty="0" smtClean="0">
                <a:latin typeface="+mj-lt"/>
              </a:rPr>
              <a:t>protocol.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0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506264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Take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the best endoscope you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have;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Clean the esophagus thoroughly before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inspection;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where to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look;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what to look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for;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en-US" sz="2400" b="1" dirty="0">
                <a:latin typeface="+mj-lt"/>
              </a:rPr>
              <a:t>Adhere to the Seattle biopsy </a:t>
            </a:r>
            <a:r>
              <a:rPr lang="en-US" sz="2400" b="1" dirty="0" smtClean="0">
                <a:latin typeface="+mj-lt"/>
              </a:rPr>
              <a:t>protocol.</a:t>
            </a:r>
          </a:p>
          <a:p>
            <a:pPr marL="446088"/>
            <a:r>
              <a:rPr lang="en-US" sz="2400" dirty="0" smtClean="0">
                <a:solidFill>
                  <a:srgbClr val="000000"/>
                </a:solidFill>
              </a:rPr>
              <a:t>Targeted </a:t>
            </a:r>
            <a:r>
              <a:rPr lang="en-US" sz="2400" dirty="0">
                <a:solidFill>
                  <a:srgbClr val="000000"/>
                </a:solidFill>
              </a:rPr>
              <a:t>biopsies of visible lesions and random four quadrant biopsies every 2 cm of BE segment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/>
              <a:t>Take </a:t>
            </a:r>
            <a:r>
              <a:rPr lang="en-US" sz="2400" dirty="0"/>
              <a:t>the best endoscope you </a:t>
            </a:r>
            <a:r>
              <a:rPr lang="en-US" sz="2400" dirty="0" smtClean="0"/>
              <a:t>have;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/>
              <a:t>Clean the esophagus thoroughly before </a:t>
            </a:r>
            <a:r>
              <a:rPr lang="en-US" sz="2400" dirty="0" smtClean="0"/>
              <a:t>inspection;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/>
              <a:t>Know where to </a:t>
            </a:r>
            <a:r>
              <a:rPr lang="en-US" sz="2400" dirty="0" smtClean="0"/>
              <a:t>look;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/>
              <a:t>Know what to look </a:t>
            </a:r>
            <a:r>
              <a:rPr lang="en-US" sz="2400" dirty="0" smtClean="0"/>
              <a:t>for;</a:t>
            </a: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/>
              <a:t>Document Prague Classification and lesion type (Paris-classification);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/>
              <a:t>Adhere to the Seattle biopsy </a:t>
            </a:r>
            <a:r>
              <a:rPr lang="en-US" sz="2400" dirty="0" smtClean="0"/>
              <a:t>protocol.</a:t>
            </a:r>
            <a:endParaRPr lang="en-US" sz="2400" dirty="0"/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1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Background on BE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66" y="1988840"/>
            <a:ext cx="470406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Background on BE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6908"/>
            <a:ext cx="7488832" cy="471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Take </a:t>
            </a:r>
            <a:r>
              <a:rPr lang="en-US" sz="2400" dirty="0">
                <a:latin typeface="+mj-lt"/>
              </a:rPr>
              <a:t>the best endoscope you </a:t>
            </a:r>
            <a:r>
              <a:rPr lang="en-US" sz="2400" dirty="0" smtClean="0">
                <a:latin typeface="+mj-lt"/>
              </a:rPr>
              <a:t>have;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Clean the esophagus thoroughly before </a:t>
            </a:r>
            <a:r>
              <a:rPr lang="en-US" sz="2400" dirty="0" smtClean="0">
                <a:latin typeface="+mj-lt"/>
              </a:rPr>
              <a:t>inspection;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Know where to </a:t>
            </a:r>
            <a:r>
              <a:rPr lang="en-US" sz="2400" dirty="0" smtClean="0">
                <a:latin typeface="+mj-lt"/>
              </a:rPr>
              <a:t>look;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Know what to look </a:t>
            </a:r>
            <a:r>
              <a:rPr lang="en-US" sz="2400" dirty="0" smtClean="0">
                <a:latin typeface="+mj-lt"/>
              </a:rPr>
              <a:t>for;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Adhere to the Seattle biopsy </a:t>
            </a:r>
            <a:r>
              <a:rPr lang="en-US" sz="2400" dirty="0" smtClean="0">
                <a:latin typeface="+mj-lt"/>
              </a:rPr>
              <a:t>protocol.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50626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+mj-lt"/>
              </a:rPr>
              <a:t>Take </a:t>
            </a:r>
            <a:r>
              <a:rPr lang="en-US" sz="2400" b="1" dirty="0">
                <a:latin typeface="+mj-lt"/>
              </a:rPr>
              <a:t>the best endoscope you </a:t>
            </a:r>
            <a:r>
              <a:rPr lang="en-US" sz="2400" b="1" dirty="0" smtClean="0">
                <a:latin typeface="+mj-lt"/>
              </a:rPr>
              <a:t>have;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Clean the esophagus thoroughly before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inspection;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where to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look;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Know what to look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for;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Document Prague Classification and lesion type (Paris-classification);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Adhere to the Seattle biopsy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protocol.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6 steps of standardized BE endoscopy</a:t>
            </a:r>
            <a:endParaRPr lang="en-US" sz="4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8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Take the best endoscope you have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1554114"/>
            <a:ext cx="9144000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Perform surveillance with HD-WLE: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all </a:t>
            </a:r>
            <a:r>
              <a:rPr lang="en-US" sz="2400" dirty="0">
                <a:solidFill>
                  <a:srgbClr val="000000"/>
                </a:solidFill>
              </a:rPr>
              <a:t>leading companies now provide you with </a:t>
            </a:r>
            <a:r>
              <a:rPr lang="en-US" sz="2400" dirty="0" smtClean="0">
                <a:solidFill>
                  <a:srgbClr val="000000"/>
                </a:solidFill>
              </a:rPr>
              <a:t>HD-WLE </a:t>
            </a:r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 smtClean="0">
                <a:solidFill>
                  <a:srgbClr val="000000"/>
                </a:solidFill>
              </a:rPr>
              <a:t>high </a:t>
            </a:r>
            <a:r>
              <a:rPr lang="en-US" sz="2400" dirty="0">
                <a:solidFill>
                  <a:srgbClr val="000000"/>
                </a:solidFill>
              </a:rPr>
              <a:t>quality optical </a:t>
            </a:r>
            <a:r>
              <a:rPr lang="en-US" sz="2400" dirty="0" err="1" smtClean="0">
                <a:solidFill>
                  <a:srgbClr val="000000"/>
                </a:solidFill>
              </a:rPr>
              <a:t>chromoscopy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GB" altLang="zh-CN" sz="2400" dirty="0">
                <a:ea typeface="宋体" pitchFamily="2" charset="-122"/>
              </a:rPr>
              <a:t>State-of-the art endoscopic equipment allows most lesions to be </a:t>
            </a:r>
            <a:r>
              <a:rPr lang="en-GB" altLang="zh-CN" sz="2400" dirty="0" smtClean="0">
                <a:ea typeface="宋体" pitchFamily="2" charset="-122"/>
              </a:rPr>
              <a:t>seen in HD-WLE</a:t>
            </a: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Incremental </a:t>
            </a:r>
            <a:r>
              <a:rPr lang="en-US" sz="2400" dirty="0">
                <a:solidFill>
                  <a:srgbClr val="000000"/>
                </a:solidFill>
              </a:rPr>
              <a:t>value of advanced imaging is becoming smaller and </a:t>
            </a:r>
            <a:r>
              <a:rPr lang="en-US" sz="2400" dirty="0" smtClean="0">
                <a:solidFill>
                  <a:srgbClr val="000000"/>
                </a:solidFill>
              </a:rPr>
              <a:t>smaller</a:t>
            </a: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lvl="1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4K-HDTV </a:t>
            </a:r>
            <a:r>
              <a:rPr lang="en-US" sz="2400" dirty="0">
                <a:solidFill>
                  <a:srgbClr val="000000"/>
                </a:solidFill>
              </a:rPr>
              <a:t>and 3-D endoscopy lie ahead</a:t>
            </a: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Optical </a:t>
            </a:r>
            <a:r>
              <a:rPr lang="en-US" sz="4000" dirty="0" err="1">
                <a:solidFill>
                  <a:srgbClr val="FFFFFF"/>
                </a:solidFill>
              </a:rPr>
              <a:t>chromoscopy</a:t>
            </a:r>
            <a:r>
              <a:rPr lang="en-US" sz="4000" dirty="0">
                <a:solidFill>
                  <a:srgbClr val="FFFFFF"/>
                </a:solidFill>
              </a:rPr>
              <a:t> techniques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1535881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Pre-processing </a:t>
            </a:r>
            <a:r>
              <a:rPr lang="nl-NL" sz="2400" b="1" dirty="0" err="1" smtClean="0"/>
              <a:t>techniques</a:t>
            </a:r>
            <a:r>
              <a:rPr lang="nl-NL" sz="2400" b="1" dirty="0" smtClean="0"/>
              <a:t>: </a:t>
            </a:r>
            <a:r>
              <a:rPr lang="nl-NL" sz="2400" b="1" dirty="0"/>
              <a:t>NBI </a:t>
            </a:r>
            <a:r>
              <a:rPr lang="nl-NL" b="1" dirty="0"/>
              <a:t>(Olympus</a:t>
            </a:r>
            <a:r>
              <a:rPr lang="nl-NL" b="1" dirty="0" smtClean="0"/>
              <a:t>)</a:t>
            </a:r>
            <a:r>
              <a:rPr lang="nl-NL" sz="2400" b="1" dirty="0" smtClean="0"/>
              <a:t>, BLI </a:t>
            </a:r>
            <a:r>
              <a:rPr lang="nl-NL" b="1" dirty="0"/>
              <a:t>(Fujifilm)</a:t>
            </a:r>
            <a:r>
              <a:rPr lang="nl-NL" sz="2400" b="1" dirty="0" smtClean="0"/>
              <a:t>, OE </a:t>
            </a:r>
            <a:r>
              <a:rPr lang="nl-NL" b="1" dirty="0"/>
              <a:t>(Pentax)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Blue </a:t>
            </a:r>
            <a:r>
              <a:rPr lang="nl-NL" sz="2000" dirty="0"/>
              <a:t>light </a:t>
            </a:r>
            <a:r>
              <a:rPr lang="nl-NL" sz="2000" dirty="0" err="1"/>
              <a:t>excitation</a:t>
            </a:r>
            <a:r>
              <a:rPr lang="nl-NL" sz="2000" dirty="0"/>
              <a:t>: </a:t>
            </a:r>
            <a:r>
              <a:rPr lang="nl-NL" sz="2000" dirty="0" err="1"/>
              <a:t>only</a:t>
            </a:r>
            <a:r>
              <a:rPr lang="nl-NL" sz="2000" dirty="0"/>
              <a:t> </a:t>
            </a:r>
            <a:r>
              <a:rPr lang="nl-NL" sz="2000" dirty="0" err="1"/>
              <a:t>penetrates</a:t>
            </a:r>
            <a:r>
              <a:rPr lang="nl-NL" sz="2000" dirty="0"/>
              <a:t> </a:t>
            </a:r>
            <a:r>
              <a:rPr lang="nl-NL" sz="2000" dirty="0" err="1"/>
              <a:t>superficially</a:t>
            </a:r>
            <a:r>
              <a:rPr lang="nl-NL" sz="2000" dirty="0"/>
              <a:t> </a:t>
            </a:r>
            <a:r>
              <a:rPr lang="nl-NL" sz="2000" dirty="0" err="1"/>
              <a:t>into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tissue, </a:t>
            </a:r>
            <a:r>
              <a:rPr lang="nl-NL" sz="2000" dirty="0" err="1"/>
              <a:t>less</a:t>
            </a:r>
            <a:r>
              <a:rPr lang="nl-NL" sz="2000" dirty="0"/>
              <a:t> </a:t>
            </a:r>
            <a:r>
              <a:rPr lang="nl-NL" sz="2000" dirty="0" smtClean="0"/>
              <a:t>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Blue light is </a:t>
            </a:r>
            <a:r>
              <a:rPr lang="nl-NL" sz="2000" dirty="0" err="1"/>
              <a:t>absorbed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</a:t>
            </a:r>
            <a:r>
              <a:rPr lang="nl-NL" sz="2000" dirty="0" err="1" smtClean="0"/>
              <a:t>haemoglobin</a:t>
            </a:r>
            <a:endParaRPr lang="nl-NL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err="1" smtClean="0"/>
              <a:t>Better</a:t>
            </a:r>
            <a:r>
              <a:rPr lang="nl-NL" sz="2000" dirty="0" smtClean="0"/>
              <a:t> </a:t>
            </a:r>
            <a:r>
              <a:rPr lang="nl-NL" sz="2000" dirty="0" err="1"/>
              <a:t>visualization</a:t>
            </a:r>
            <a:r>
              <a:rPr lang="nl-NL" sz="2000" dirty="0"/>
              <a:t> of </a:t>
            </a:r>
            <a:r>
              <a:rPr lang="nl-NL" sz="2000" dirty="0" err="1"/>
              <a:t>mucosal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vascular</a:t>
            </a:r>
            <a:r>
              <a:rPr lang="nl-NL" sz="2000" dirty="0"/>
              <a:t> </a:t>
            </a:r>
            <a:r>
              <a:rPr lang="nl-NL" sz="2000" dirty="0" err="1" smtClean="0"/>
              <a:t>structures</a:t>
            </a:r>
            <a:r>
              <a:rPr lang="nl-NL" sz="2400" dirty="0" smtClean="0"/>
              <a:t/>
            </a:r>
            <a:br>
              <a:rPr lang="nl-NL" sz="2400" dirty="0" smtClean="0"/>
            </a:br>
            <a:endParaRPr lang="nl-NL" sz="2400" dirty="0" smtClean="0"/>
          </a:p>
          <a:p>
            <a:pPr lvl="1"/>
            <a:endParaRPr lang="nl-NL" sz="1200" dirty="0"/>
          </a:p>
          <a:p>
            <a:r>
              <a:rPr lang="nl-NL" sz="2400" b="1" dirty="0" smtClean="0"/>
              <a:t>Post-processing </a:t>
            </a:r>
            <a:r>
              <a:rPr lang="nl-NL" sz="2400" b="1" dirty="0" err="1" smtClean="0"/>
              <a:t>techniques</a:t>
            </a:r>
            <a:r>
              <a:rPr lang="nl-NL" sz="2400" b="1" dirty="0" smtClean="0"/>
              <a:t>: </a:t>
            </a:r>
            <a:r>
              <a:rPr lang="nl-NL" sz="2400" b="1" dirty="0"/>
              <a:t>FICE </a:t>
            </a:r>
            <a:r>
              <a:rPr lang="nl-NL" b="1" dirty="0"/>
              <a:t>(Fujifilm) </a:t>
            </a:r>
            <a:r>
              <a:rPr lang="nl-NL" sz="2400" b="1" dirty="0"/>
              <a:t>or I-scan </a:t>
            </a:r>
            <a:r>
              <a:rPr lang="nl-NL" b="1" dirty="0"/>
              <a:t>(Pentax)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err="1" smtClean="0"/>
              <a:t>Normal</a:t>
            </a:r>
            <a:r>
              <a:rPr lang="nl-NL" sz="2000" dirty="0" smtClean="0"/>
              <a:t> </a:t>
            </a:r>
            <a:r>
              <a:rPr lang="nl-NL" sz="2000" dirty="0" err="1"/>
              <a:t>white</a:t>
            </a:r>
            <a:r>
              <a:rPr lang="nl-NL" sz="2000" dirty="0"/>
              <a:t> light </a:t>
            </a:r>
            <a:r>
              <a:rPr lang="nl-NL" sz="2000" dirty="0" err="1"/>
              <a:t>excitation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reprocessing</a:t>
            </a:r>
            <a:r>
              <a:rPr lang="nl-NL" sz="2000" dirty="0"/>
              <a:t>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reflected</a:t>
            </a:r>
            <a:r>
              <a:rPr lang="nl-NL" sz="2000" dirty="0"/>
              <a:t> </a:t>
            </a:r>
            <a:r>
              <a:rPr lang="nl-NL" sz="2000" dirty="0" smtClean="0"/>
              <a:t>image</a:t>
            </a:r>
            <a:endParaRPr lang="nl-NL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err="1" smtClean="0"/>
              <a:t>Better</a:t>
            </a:r>
            <a:r>
              <a:rPr lang="nl-NL" sz="2000" dirty="0" smtClean="0"/>
              <a:t> </a:t>
            </a:r>
            <a:r>
              <a:rPr lang="nl-NL" sz="2000" dirty="0" err="1"/>
              <a:t>visualization</a:t>
            </a:r>
            <a:r>
              <a:rPr lang="nl-NL" sz="2000" dirty="0"/>
              <a:t> of </a:t>
            </a:r>
            <a:r>
              <a:rPr lang="nl-NL" sz="2000" dirty="0" err="1"/>
              <a:t>mucosal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vascular</a:t>
            </a:r>
            <a:r>
              <a:rPr lang="nl-NL" sz="2000" dirty="0"/>
              <a:t> </a:t>
            </a:r>
            <a:r>
              <a:rPr lang="nl-NL" sz="2000" dirty="0" err="1" smtClean="0"/>
              <a:t>structures</a:t>
            </a:r>
            <a:endParaRPr lang="nl-NL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 smtClean="0"/>
              <a:t>More </a:t>
            </a:r>
            <a:r>
              <a:rPr lang="nl-NL" sz="2000" dirty="0"/>
              <a:t>"</a:t>
            </a:r>
            <a:r>
              <a:rPr lang="nl-NL" sz="2000" dirty="0" err="1"/>
              <a:t>noisy</a:t>
            </a:r>
            <a:r>
              <a:rPr lang="nl-NL" sz="2000" dirty="0"/>
              <a:t>" </a:t>
            </a:r>
            <a:r>
              <a:rPr lang="nl-NL" sz="2000" dirty="0" smtClean="0"/>
              <a:t>image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4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187624" y="2834782"/>
            <a:ext cx="6643130" cy="3978594"/>
            <a:chOff x="296882" y="1708206"/>
            <a:chExt cx="8620205" cy="5162665"/>
          </a:xfrm>
        </p:grpSpPr>
        <p:pic>
          <p:nvPicPr>
            <p:cNvPr id="6" name="Afbeelding 16"/>
            <p:cNvPicPr preferRelativeResize="0"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58953" y="1708206"/>
              <a:ext cx="2158134" cy="172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Afbeelding 17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1666" y="1708206"/>
              <a:ext cx="2158134" cy="172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Afbeelding 10"/>
            <p:cNvPicPr preferRelativeResize="0">
              <a:picLocks/>
            </p:cNvPicPr>
            <p:nvPr/>
          </p:nvPicPr>
          <p:blipFill>
            <a:blip r:embed="rId4" cstate="print"/>
            <a:srcRect l="1692" r="1692" b="6249"/>
            <a:stretch>
              <a:fillRect/>
            </a:stretch>
          </p:blipFill>
          <p:spPr bwMode="auto">
            <a:xfrm>
              <a:off x="6758953" y="3429901"/>
              <a:ext cx="2158134" cy="17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Afbeelding 6"/>
            <p:cNvPicPr preferRelativeResize="0">
              <a:picLocks/>
            </p:cNvPicPr>
            <p:nvPr/>
          </p:nvPicPr>
          <p:blipFill>
            <a:blip r:embed="rId5" cstate="print"/>
            <a:srcRect l="1692" r="1692" b="6277"/>
            <a:stretch>
              <a:fillRect/>
            </a:stretch>
          </p:blipFill>
          <p:spPr bwMode="auto">
            <a:xfrm>
              <a:off x="4601666" y="3429902"/>
              <a:ext cx="2158134" cy="17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Afbeelding 18"/>
            <p:cNvPicPr preferRelativeResize="0">
              <a:picLocks/>
            </p:cNvPicPr>
            <p:nvPr/>
          </p:nvPicPr>
          <p:blipFill>
            <a:blip r:embed="rId6" cstate="print"/>
            <a:srcRect l="2537" r="2537" b="11395"/>
            <a:stretch>
              <a:fillRect/>
            </a:stretch>
          </p:blipFill>
          <p:spPr bwMode="auto">
            <a:xfrm>
              <a:off x="6758953" y="5143549"/>
              <a:ext cx="2158134" cy="17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Afbeelding 10"/>
            <p:cNvPicPr preferRelativeResize="0">
              <a:picLocks/>
            </p:cNvPicPr>
            <p:nvPr/>
          </p:nvPicPr>
          <p:blipFill>
            <a:blip r:embed="rId7" cstate="print"/>
            <a:srcRect l="2537" r="2537" b="11395"/>
            <a:stretch>
              <a:fillRect/>
            </a:stretch>
          </p:blipFill>
          <p:spPr bwMode="auto">
            <a:xfrm>
              <a:off x="4607104" y="5143549"/>
              <a:ext cx="2158134" cy="17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C:\Users\D.F.Boerwinkel\Desktop\foto's Olympus, pentax, fujinon 9+13 sept '13\patient 2 (9790719) 9 sept\selectie\Overview beide afwijkingen\Fujinon EG600_FICE8 (19, map 16.18).TIF"/>
            <p:cNvPicPr>
              <a:picLocks noChangeArrowheads="1"/>
            </p:cNvPicPr>
            <p:nvPr/>
          </p:nvPicPr>
          <p:blipFill>
            <a:blip r:embed="rId8" cstate="print"/>
            <a:srcRect l="1052" r="2105" b="6582"/>
            <a:stretch>
              <a:fillRect/>
            </a:stretch>
          </p:blipFill>
          <p:spPr bwMode="auto">
            <a:xfrm>
              <a:off x="2448730" y="3425823"/>
              <a:ext cx="2158134" cy="1726507"/>
            </a:xfrm>
            <a:prstGeom prst="rect">
              <a:avLst/>
            </a:prstGeom>
            <a:noFill/>
          </p:spPr>
        </p:pic>
        <p:pic>
          <p:nvPicPr>
            <p:cNvPr id="13" name="Picture 5" descr="C:\Users\D.F.Boerwinkel\Desktop\foto's Olympus, pentax, fujinon 9+13 sept '13\patient 2 (9790719) 9 sept\Olympus\100H0021.tif"/>
            <p:cNvPicPr>
              <a:picLocks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6882" y="1708206"/>
              <a:ext cx="2158134" cy="1726505"/>
            </a:xfrm>
            <a:prstGeom prst="rect">
              <a:avLst/>
            </a:prstGeom>
            <a:noFill/>
          </p:spPr>
        </p:pic>
        <p:pic>
          <p:nvPicPr>
            <p:cNvPr id="14" name="Picture 6" descr="C:\Users\D.F.Boerwinkel\Desktop\foto's Olympus, pentax, fujinon 9+13 sept '13\patient 2 (9790719) 9 sept\Olympus\100H0037.tif"/>
            <p:cNvPicPr>
              <a:picLocks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48730" y="1708206"/>
              <a:ext cx="2158134" cy="1726505"/>
            </a:xfrm>
            <a:prstGeom prst="rect">
              <a:avLst/>
            </a:prstGeom>
            <a:noFill/>
          </p:spPr>
        </p:pic>
        <p:pic>
          <p:nvPicPr>
            <p:cNvPr id="15" name="Picture 4" descr="C:\Users\D.F.Boerwinkel\Desktop\foto's Olympus, pentax, fujinon 9+13 sept '13\patient 2 (9790719) 9 sept\selectie\Overview beide afwijkingen\Pentax Iscan 2 (58).bmp"/>
            <p:cNvPicPr>
              <a:picLocks noChangeArrowheads="1"/>
            </p:cNvPicPr>
            <p:nvPr/>
          </p:nvPicPr>
          <p:blipFill>
            <a:blip r:embed="rId11" cstate="print"/>
            <a:srcRect l="2128" r="2128" b="11379"/>
            <a:stretch>
              <a:fillRect/>
            </a:stretch>
          </p:blipFill>
          <p:spPr bwMode="auto">
            <a:xfrm>
              <a:off x="2449818" y="5144364"/>
              <a:ext cx="2158134" cy="1726507"/>
            </a:xfrm>
            <a:prstGeom prst="rect">
              <a:avLst/>
            </a:prstGeom>
            <a:noFill/>
          </p:spPr>
        </p:pic>
        <p:pic>
          <p:nvPicPr>
            <p:cNvPr id="16" name="Picture 7" descr="C:\Users\D.F.Boerwinkel\Desktop\foto's Olympus, pentax, fujinon 9+13 sept '13\patient 2 (9790719) 9 sept\selectie\Overview beide afwijkingen\Pentax WLE (51).bmp"/>
            <p:cNvPicPr>
              <a:picLocks noChangeArrowheads="1"/>
            </p:cNvPicPr>
            <p:nvPr/>
          </p:nvPicPr>
          <p:blipFill>
            <a:blip r:embed="rId12" cstate="print"/>
            <a:srcRect l="2144" r="2144" b="11463"/>
            <a:stretch>
              <a:fillRect/>
            </a:stretch>
          </p:blipFill>
          <p:spPr bwMode="auto">
            <a:xfrm>
              <a:off x="296882" y="5144351"/>
              <a:ext cx="2158134" cy="1726520"/>
            </a:xfrm>
            <a:prstGeom prst="rect">
              <a:avLst/>
            </a:prstGeom>
            <a:noFill/>
          </p:spPr>
        </p:pic>
        <p:pic>
          <p:nvPicPr>
            <p:cNvPr id="17" name="Picture 3" descr="C:\Users\D.F.Boerwinkel\Desktop\foto's Olympus, pentax, fujinon 9+13 sept '13\patient 2 (9790719) 9 sept\selectie\Overview beide afwijkingen\Fujinon EG600_WLE (3, map 16.18).TIF"/>
            <p:cNvPicPr>
              <a:picLocks noChangeArrowheads="1"/>
            </p:cNvPicPr>
            <p:nvPr/>
          </p:nvPicPr>
          <p:blipFill>
            <a:blip r:embed="rId13" cstate="print"/>
            <a:srcRect l="664" r="443" b="6228"/>
            <a:stretch>
              <a:fillRect/>
            </a:stretch>
          </p:blipFill>
          <p:spPr bwMode="auto">
            <a:xfrm>
              <a:off x="296882" y="3421744"/>
              <a:ext cx="2158134" cy="1723967"/>
            </a:xfrm>
            <a:prstGeom prst="rect">
              <a:avLst/>
            </a:prstGeom>
            <a:noFill/>
          </p:spPr>
        </p:pic>
        <p:sp>
          <p:nvSpPr>
            <p:cNvPr id="18" name="Rechthoekige driehoek 17"/>
            <p:cNvSpPr/>
            <p:nvPr/>
          </p:nvSpPr>
          <p:spPr>
            <a:xfrm rot="10800000">
              <a:off x="2208585" y="3454376"/>
              <a:ext cx="246671" cy="370007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9" name="Rechthoekige driehoek 18"/>
            <p:cNvSpPr/>
            <p:nvPr/>
          </p:nvSpPr>
          <p:spPr>
            <a:xfrm rot="10800000">
              <a:off x="4360433" y="3491569"/>
              <a:ext cx="246671" cy="370007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0" name="Rechthoekige driehoek 19"/>
            <p:cNvSpPr/>
            <p:nvPr/>
          </p:nvSpPr>
          <p:spPr>
            <a:xfrm>
              <a:off x="296882" y="4634223"/>
              <a:ext cx="308339" cy="49334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prstClr val="white"/>
                </a:solidFill>
              </a:endParaRPr>
            </a:p>
          </p:txBody>
        </p:sp>
        <p:sp>
          <p:nvSpPr>
            <p:cNvPr id="21" name="Rechthoekige driehoek 20"/>
            <p:cNvSpPr/>
            <p:nvPr/>
          </p:nvSpPr>
          <p:spPr>
            <a:xfrm>
              <a:off x="2444380" y="4651021"/>
              <a:ext cx="308339" cy="49334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prstClr val="white"/>
                </a:solidFill>
              </a:endParaRPr>
            </a:p>
          </p:txBody>
        </p:sp>
        <p:sp>
          <p:nvSpPr>
            <p:cNvPr id="22" name="Gelijkbenige driehoek 21"/>
            <p:cNvSpPr/>
            <p:nvPr/>
          </p:nvSpPr>
          <p:spPr>
            <a:xfrm rot="5400000">
              <a:off x="464554" y="3223487"/>
              <a:ext cx="61668" cy="39701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3" name="Gelijkbenige driehoek 22"/>
            <p:cNvSpPr/>
            <p:nvPr/>
          </p:nvSpPr>
          <p:spPr>
            <a:xfrm rot="5400000">
              <a:off x="423524" y="4989177"/>
              <a:ext cx="61668" cy="314952"/>
            </a:xfrm>
            <a:prstGeom prst="triangle">
              <a:avLst>
                <a:gd name="adj" fmla="val 4669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4" name="Gelijkbenige driehoek 23"/>
            <p:cNvSpPr/>
            <p:nvPr/>
          </p:nvSpPr>
          <p:spPr>
            <a:xfrm rot="16200000">
              <a:off x="2266946" y="4982565"/>
              <a:ext cx="61668" cy="314952"/>
            </a:xfrm>
            <a:prstGeom prst="triangle">
              <a:avLst>
                <a:gd name="adj" fmla="val 4669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5" name="Rechthoekige driehoek 24"/>
            <p:cNvSpPr/>
            <p:nvPr/>
          </p:nvSpPr>
          <p:spPr>
            <a:xfrm>
              <a:off x="4602754" y="4651021"/>
              <a:ext cx="308339" cy="49334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prstClr val="white"/>
                </a:solidFill>
              </a:endParaRPr>
            </a:p>
          </p:txBody>
        </p:sp>
        <p:sp>
          <p:nvSpPr>
            <p:cNvPr id="26" name="Rechthoekige driehoek 25"/>
            <p:cNvSpPr/>
            <p:nvPr/>
          </p:nvSpPr>
          <p:spPr>
            <a:xfrm>
              <a:off x="6732089" y="4652382"/>
              <a:ext cx="308339" cy="49334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hoekige driehoek 26"/>
            <p:cNvSpPr/>
            <p:nvPr/>
          </p:nvSpPr>
          <p:spPr>
            <a:xfrm rot="10800000">
              <a:off x="6520982" y="3429902"/>
              <a:ext cx="246671" cy="370007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8" name="Rechthoekige driehoek 27"/>
            <p:cNvSpPr/>
            <p:nvPr/>
          </p:nvSpPr>
          <p:spPr>
            <a:xfrm rot="10800000">
              <a:off x="8667393" y="3467095"/>
              <a:ext cx="246671" cy="370007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402721" y="3361545"/>
            <a:ext cx="44275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6EBDC8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400" dirty="0" smtClean="0"/>
              <a:t>NBI</a:t>
            </a:r>
            <a:endParaRPr lang="nl-NL" sz="1400" dirty="0"/>
          </a:p>
        </p:txBody>
      </p:sp>
      <p:sp>
        <p:nvSpPr>
          <p:cNvPr id="30" name="Tekstvak 29"/>
          <p:cNvSpPr txBox="1"/>
          <p:nvPr/>
        </p:nvSpPr>
        <p:spPr>
          <a:xfrm>
            <a:off x="376272" y="4688366"/>
            <a:ext cx="49565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6EBDC8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400" dirty="0" smtClean="0"/>
              <a:t>FICE</a:t>
            </a:r>
            <a:endParaRPr lang="nl-NL" sz="1400" dirty="0"/>
          </a:p>
        </p:txBody>
      </p:sp>
      <p:sp>
        <p:nvSpPr>
          <p:cNvPr id="31" name="Tekstvak 30"/>
          <p:cNvSpPr txBox="1"/>
          <p:nvPr/>
        </p:nvSpPr>
        <p:spPr>
          <a:xfrm>
            <a:off x="319301" y="6009612"/>
            <a:ext cx="60959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6EBDC8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400" dirty="0" smtClean="0"/>
              <a:t>I-scan</a:t>
            </a:r>
            <a:endParaRPr lang="nl-NL" sz="1400" dirty="0"/>
          </a:p>
        </p:txBody>
      </p:sp>
      <p:pic>
        <p:nvPicPr>
          <p:cNvPr id="32" name="Picture 2" descr="G:\diva\MDL_Onderzoeksgroep_Jacques_Bergman\Jeroen\BLI studie\foto's\patient 9\Overview\WLE_overviewbew_pt9.t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85772"/>
            <a:ext cx="1663156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G:\diva\MDL_Onderzoeksgroep_Jacques_Bergman\Jeroen\BLI studie\foto's\patient 9\Overview\BLI_overviewbew_pt9.t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68" y="1485772"/>
            <a:ext cx="1659698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G:\diva\MDL_Onderzoeksgroep_Jacques_Bergman\Jeroen\BLI studie\foto's\patient 9\Magnification\Area 1\BLI_magn1bew_pt9.ti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"/>
          <a:stretch/>
        </p:blipFill>
        <p:spPr bwMode="auto">
          <a:xfrm>
            <a:off x="6174903" y="1485771"/>
            <a:ext cx="1653521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G:\diva\MDL_Onderzoeksgroep_Jacques_Bergman\Jeroen\BLI studie\foto's\patient 9\Magnification\Area 1\WLE_magn1bew_pt9.t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66" y="1485772"/>
            <a:ext cx="1664888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kstvak 36"/>
          <p:cNvSpPr txBox="1"/>
          <p:nvPr/>
        </p:nvSpPr>
        <p:spPr>
          <a:xfrm>
            <a:off x="422759" y="2021777"/>
            <a:ext cx="402675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6EBDC8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400" dirty="0" smtClean="0"/>
              <a:t>BLI</a:t>
            </a:r>
            <a:endParaRPr lang="nl-NL" sz="1400" dirty="0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Optical </a:t>
            </a:r>
            <a:r>
              <a:rPr lang="en-US" sz="4000" dirty="0" err="1">
                <a:solidFill>
                  <a:srgbClr val="FFFFFF"/>
                </a:solidFill>
              </a:rPr>
              <a:t>chromoscopy</a:t>
            </a:r>
            <a:r>
              <a:rPr lang="en-US" sz="4000" dirty="0">
                <a:solidFill>
                  <a:srgbClr val="FFFFFF"/>
                </a:solidFill>
              </a:rPr>
              <a:t> techniques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39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800</Words>
  <Application>Microsoft Office PowerPoint</Application>
  <PresentationFormat>Diavoorstelling (4:3)</PresentationFormat>
  <Paragraphs>193</Paragraphs>
  <Slides>23</Slides>
  <Notes>19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How to perform a Barrett’s surveillance endoscopy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M.R. Struyvenberg</dc:creator>
  <cp:lastModifiedBy>A.J. de Groof</cp:lastModifiedBy>
  <cp:revision>89</cp:revision>
  <dcterms:created xsi:type="dcterms:W3CDTF">2017-09-05T13:38:40Z</dcterms:created>
  <dcterms:modified xsi:type="dcterms:W3CDTF">2017-10-19T11:44:55Z</dcterms:modified>
</cp:coreProperties>
</file>